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Economica"/>
      <p:regular r:id="rId24"/>
      <p:bold r:id="rId25"/>
      <p:italic r:id="rId26"/>
      <p:boldItalic r:id="rId27"/>
    </p:embeddedFont>
    <p:embeddedFont>
      <p:font typeface="Open Sans SemiBold"/>
      <p:regular r:id="rId28"/>
      <p:bold r:id="rId29"/>
      <p:italic r:id="rId30"/>
      <p:boldItalic r:id="rId31"/>
    </p:embeddedFont>
    <p:embeddedFont>
      <p:font typeface="Open Sans ExtraBold"/>
      <p:bold r:id="rId32"/>
      <p:boldItalic r:id="rId33"/>
    </p:embeddedFont>
    <p:embeddedFont>
      <p:font typeface="Open Sans Medium"/>
      <p:regular r:id="rId34"/>
      <p:bold r:id="rId35"/>
      <p:italic r:id="rId36"/>
      <p:boldItalic r:id="rId37"/>
    </p:embeddedFont>
    <p:embeddedFont>
      <p:font typeface="Open Sans"/>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42" roundtripDataSignature="AMtx7mhFzPKmK/o0+RG91n1jwFFrJybPs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B518574-4DA3-461D-9F1E-29452296D561}">
  <a:tblStyle styleId="{FB518574-4DA3-461D-9F1E-29452296D561}" styleName="Table_0">
    <a:wholeTbl>
      <a:tcTxStyle b="off" i="off">
        <a:font>
          <a:latin typeface="Arial"/>
          <a:ea typeface="Arial"/>
          <a:cs typeface="Arial"/>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3709402C-4478-4835-A1FB-528BE8CD2A83}" styleName="Table_1">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italic.fntdata"/><Relationship Id="rId20" Type="http://schemas.openxmlformats.org/officeDocument/2006/relationships/slide" Target="slides/slide14.xml"/><Relationship Id="rId42" Type="http://customschemas.google.com/relationships/presentationmetadata" Target="metadata"/><Relationship Id="rId41" Type="http://schemas.openxmlformats.org/officeDocument/2006/relationships/font" Target="fonts/OpenSans-bol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Economica-regular.fntdata"/><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Economica-italic.fntdata"/><Relationship Id="rId25" Type="http://schemas.openxmlformats.org/officeDocument/2006/relationships/font" Target="fonts/Economica-bold.fntdata"/><Relationship Id="rId28" Type="http://schemas.openxmlformats.org/officeDocument/2006/relationships/font" Target="fonts/OpenSansSemiBold-regular.fntdata"/><Relationship Id="rId27" Type="http://schemas.openxmlformats.org/officeDocument/2006/relationships/font" Target="fonts/Economica-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OpenSansSemiBold-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OpenSansSemiBold-boldItalic.fntdata"/><Relationship Id="rId30" Type="http://schemas.openxmlformats.org/officeDocument/2006/relationships/font" Target="fonts/OpenSansSemiBold-italic.fntdata"/><Relationship Id="rId11" Type="http://schemas.openxmlformats.org/officeDocument/2006/relationships/slide" Target="slides/slide5.xml"/><Relationship Id="rId33" Type="http://schemas.openxmlformats.org/officeDocument/2006/relationships/font" Target="fonts/OpenSansExtraBold-boldItalic.fntdata"/><Relationship Id="rId10" Type="http://schemas.openxmlformats.org/officeDocument/2006/relationships/slide" Target="slides/slide4.xml"/><Relationship Id="rId32" Type="http://schemas.openxmlformats.org/officeDocument/2006/relationships/font" Target="fonts/OpenSansExtraBold-bold.fntdata"/><Relationship Id="rId13" Type="http://schemas.openxmlformats.org/officeDocument/2006/relationships/slide" Target="slides/slide7.xml"/><Relationship Id="rId35" Type="http://schemas.openxmlformats.org/officeDocument/2006/relationships/font" Target="fonts/OpenSansMedium-bold.fntdata"/><Relationship Id="rId12" Type="http://schemas.openxmlformats.org/officeDocument/2006/relationships/slide" Target="slides/slide6.xml"/><Relationship Id="rId34" Type="http://schemas.openxmlformats.org/officeDocument/2006/relationships/font" Target="fonts/OpenSansMedium-regular.fntdata"/><Relationship Id="rId15" Type="http://schemas.openxmlformats.org/officeDocument/2006/relationships/slide" Target="slides/slide9.xml"/><Relationship Id="rId37" Type="http://schemas.openxmlformats.org/officeDocument/2006/relationships/font" Target="fonts/OpenSansMedium-boldItalic.fntdata"/><Relationship Id="rId14" Type="http://schemas.openxmlformats.org/officeDocument/2006/relationships/slide" Target="slides/slide8.xml"/><Relationship Id="rId36" Type="http://schemas.openxmlformats.org/officeDocument/2006/relationships/font" Target="fonts/OpenSansMedium-italic.fntdata"/><Relationship Id="rId17" Type="http://schemas.openxmlformats.org/officeDocument/2006/relationships/slide" Target="slides/slide11.xml"/><Relationship Id="rId39" Type="http://schemas.openxmlformats.org/officeDocument/2006/relationships/font" Target="fonts/OpenSans-bold.fntdata"/><Relationship Id="rId16" Type="http://schemas.openxmlformats.org/officeDocument/2006/relationships/slide" Target="slides/slide10.xml"/><Relationship Id="rId38" Type="http://schemas.openxmlformats.org/officeDocument/2006/relationships/font" Target="fonts/OpenSans-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 name="Google Shape;6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6" name="Google Shape;146;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 name="Google Shape;17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6" name="Google Shape;18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1" name="Google Shape;201;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5" name="Google Shape;215;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 name="Google Shape;6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 name="Google Shape;7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 name="Google Shape;7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 name="Google Shape;8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ef90675bad_1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 name="Google Shape;109;g2ef90675bad_1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 name="Google Shape;12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 name="Google Shape;135;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g2ef90675bad_1_81"/>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g2ef90675bad_1_81"/>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g2ef90675bad_1_81"/>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g2ef90675bad_1_81"/>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g2ef90675bad_1_8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g2ef90675bad_1_12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g2ef90675bad_1_123"/>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g2ef90675bad_1_123"/>
          <p:cNvSpPr txBox="1"/>
          <p:nvPr>
            <p:ph idx="1" type="body"/>
          </p:nvPr>
        </p:nvSpPr>
        <p:spPr>
          <a:xfrm>
            <a:off x="311700" y="316200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5" name="Google Shape;55;g2ef90675bad_1_1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g2ef90675bad_1_1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g2ef90675bad_1_87"/>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g2ef90675bad_1_87"/>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g2ef90675bad_1_87"/>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g2ef90675bad_1_8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g2ef90675bad_1_92"/>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g2ef90675bad_1_92"/>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g2ef90675bad_1_92"/>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g2ef90675bad_1_9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g2ef90675bad_1_97"/>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g2ef90675bad_1_97"/>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g2ef90675bad_1_97"/>
          <p:cNvSpPr txBox="1"/>
          <p:nvPr>
            <p:ph idx="2" type="body"/>
          </p:nvPr>
        </p:nvSpPr>
        <p:spPr>
          <a:xfrm>
            <a:off x="48324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g2ef90675bad_1_9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g2ef90675bad_1_102"/>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g2ef90675bad_1_10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g2ef90675bad_1_105"/>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g2ef90675bad_1_105"/>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 name="Google Shape;36;g2ef90675bad_1_10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g2ef90675bad_1_109"/>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g2ef90675bad_1_109"/>
          <p:cNvSpPr txBox="1"/>
          <p:nvPr>
            <p:ph type="title"/>
          </p:nvPr>
        </p:nvSpPr>
        <p:spPr>
          <a:xfrm>
            <a:off x="490250" y="450150"/>
            <a:ext cx="5878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g2ef90675bad_1_10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g2ef90675bad_1_113"/>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g2ef90675bad_1_113"/>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g2ef90675bad_1_113"/>
          <p:cNvSpPr txBox="1"/>
          <p:nvPr>
            <p:ph type="title"/>
          </p:nvPr>
        </p:nvSpPr>
        <p:spPr>
          <a:xfrm>
            <a:off x="265500" y="9292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g2ef90675bad_1_113"/>
          <p:cNvSpPr txBox="1"/>
          <p:nvPr>
            <p:ph idx="1" type="subTitle"/>
          </p:nvPr>
        </p:nvSpPr>
        <p:spPr>
          <a:xfrm>
            <a:off x="265500" y="2769001"/>
            <a:ext cx="4045200" cy="1574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g2ef90675bad_1_113"/>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7" name="Google Shape;47;g2ef90675bad_1_1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g2ef90675bad_1_120"/>
          <p:cNvSpPr txBox="1"/>
          <p:nvPr>
            <p:ph idx="1" type="body"/>
          </p:nvPr>
        </p:nvSpPr>
        <p:spPr>
          <a:xfrm>
            <a:off x="319500" y="42189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g2ef90675bad_1_1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g2ef90675bad_1_77"/>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g2ef90675bad_1_77"/>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g2ef90675bad_1_7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CA"/>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12.png"/><Relationship Id="rId5"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1" name="Shape 61"/>
        <p:cNvGrpSpPr/>
        <p:nvPr/>
      </p:nvGrpSpPr>
      <p:grpSpPr>
        <a:xfrm>
          <a:off x="0" y="0"/>
          <a:ext cx="0" cy="0"/>
          <a:chOff x="0" y="0"/>
          <a:chExt cx="0" cy="0"/>
        </a:xfrm>
      </p:grpSpPr>
      <p:sp>
        <p:nvSpPr>
          <p:cNvPr id="62" name="Google Shape;62;p1"/>
          <p:cNvSpPr txBox="1"/>
          <p:nvPr>
            <p:ph type="ctrTitle"/>
          </p:nvPr>
        </p:nvSpPr>
        <p:spPr>
          <a:xfrm>
            <a:off x="1792500" y="1468975"/>
            <a:ext cx="5559000" cy="15372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990"/>
              <a:buNone/>
            </a:pPr>
            <a:r>
              <a:rPr lang="en-CA" sz="3000">
                <a:solidFill>
                  <a:srgbClr val="11BAE0"/>
                </a:solidFill>
                <a:latin typeface="Open Sans SemiBold"/>
                <a:ea typeface="Open Sans SemiBold"/>
                <a:cs typeface="Open Sans SemiBold"/>
                <a:sym typeface="Open Sans SemiBold"/>
              </a:rPr>
              <a:t>Fees </a:t>
            </a:r>
            <a:r>
              <a:rPr lang="en-CA" sz="3000">
                <a:solidFill>
                  <a:srgbClr val="11BAE0"/>
                </a:solidFill>
                <a:latin typeface="Open Sans SemiBold"/>
                <a:ea typeface="Open Sans SemiBold"/>
                <a:cs typeface="Open Sans SemiBold"/>
                <a:sym typeface="Open Sans SemiBold"/>
              </a:rPr>
              <a:t>Impact</a:t>
            </a:r>
            <a:r>
              <a:rPr lang="en-CA" sz="3000">
                <a:solidFill>
                  <a:srgbClr val="11BAE0"/>
                </a:solidFill>
                <a:latin typeface="Open Sans SemiBold"/>
                <a:ea typeface="Open Sans SemiBold"/>
                <a:cs typeface="Open Sans SemiBold"/>
                <a:sym typeface="Open Sans SemiBold"/>
              </a:rPr>
              <a:t> on </a:t>
            </a:r>
            <a:endParaRPr sz="3000">
              <a:solidFill>
                <a:srgbClr val="11BAE0"/>
              </a:solidFill>
              <a:latin typeface="Open Sans SemiBold"/>
              <a:ea typeface="Open Sans SemiBold"/>
              <a:cs typeface="Open Sans SemiBold"/>
              <a:sym typeface="Open Sans SemiBold"/>
            </a:endParaRPr>
          </a:p>
          <a:p>
            <a:pPr indent="0" lvl="0" marL="0" rtl="0" algn="ctr">
              <a:lnSpc>
                <a:spcPct val="100000"/>
              </a:lnSpc>
              <a:spcBef>
                <a:spcPts val="0"/>
              </a:spcBef>
              <a:spcAft>
                <a:spcPts val="0"/>
              </a:spcAft>
              <a:buSzPts val="990"/>
              <a:buNone/>
            </a:pPr>
            <a:r>
              <a:rPr lang="en-CA" sz="3000">
                <a:solidFill>
                  <a:srgbClr val="11BAE0"/>
                </a:solidFill>
                <a:latin typeface="Open Sans SemiBold"/>
                <a:ea typeface="Open Sans SemiBold"/>
                <a:cs typeface="Open Sans SemiBold"/>
                <a:sym typeface="Open Sans SemiBold"/>
              </a:rPr>
              <a:t>Member’s Lifetime Value</a:t>
            </a:r>
            <a:endParaRPr sz="3000">
              <a:solidFill>
                <a:srgbClr val="11BAE0"/>
              </a:solidFill>
              <a:latin typeface="Open Sans SemiBold"/>
              <a:ea typeface="Open Sans SemiBold"/>
              <a:cs typeface="Open Sans SemiBold"/>
              <a:sym typeface="Open Sans SemiBold"/>
            </a:endParaRPr>
          </a:p>
        </p:txBody>
      </p:sp>
      <p:sp>
        <p:nvSpPr>
          <p:cNvPr id="63" name="Google Shape;63;p1"/>
          <p:cNvSpPr txBox="1"/>
          <p:nvPr>
            <p:ph idx="1" type="subTitle"/>
          </p:nvPr>
        </p:nvSpPr>
        <p:spPr>
          <a:xfrm>
            <a:off x="3122150" y="3235955"/>
            <a:ext cx="3054600" cy="701400"/>
          </a:xfrm>
          <a:prstGeom prst="rect">
            <a:avLst/>
          </a:prstGeom>
          <a:noFill/>
          <a:ln>
            <a:noFill/>
          </a:ln>
        </p:spPr>
        <p:txBody>
          <a:bodyPr anchorCtr="0" anchor="t" bIns="91425" lIns="91425" spcFirstLastPara="1" rIns="91425" wrap="square" tIns="91425">
            <a:normAutofit/>
          </a:bodyPr>
          <a:lstStyle/>
          <a:p>
            <a:pPr indent="0" lvl="0" marL="0" rtl="0" algn="r">
              <a:lnSpc>
                <a:spcPct val="100000"/>
              </a:lnSpc>
              <a:spcBef>
                <a:spcPts val="0"/>
              </a:spcBef>
              <a:spcAft>
                <a:spcPts val="0"/>
              </a:spcAft>
              <a:buSzPts val="2800"/>
              <a:buNone/>
            </a:pPr>
            <a:r>
              <a:rPr lang="en-CA" sz="1100">
                <a:solidFill>
                  <a:schemeClr val="lt1"/>
                </a:solidFill>
                <a:latin typeface="Open Sans SemiBold"/>
                <a:ea typeface="Open Sans SemiBold"/>
                <a:cs typeface="Open Sans SemiBold"/>
                <a:sym typeface="Open Sans SemiBold"/>
              </a:rPr>
              <a:t>Candy Care Share Case Study</a:t>
            </a:r>
            <a:endParaRPr sz="1100">
              <a:solidFill>
                <a:schemeClr val="lt1"/>
              </a:solidFill>
              <a:latin typeface="Open Sans SemiBold"/>
              <a:ea typeface="Open Sans SemiBold"/>
              <a:cs typeface="Open Sans SemiBold"/>
              <a:sym typeface="Open Sans SemiBold"/>
            </a:endParaRPr>
          </a:p>
          <a:p>
            <a:pPr indent="0" lvl="0" marL="0" rtl="0" algn="r">
              <a:lnSpc>
                <a:spcPct val="100000"/>
              </a:lnSpc>
              <a:spcBef>
                <a:spcPts val="0"/>
              </a:spcBef>
              <a:spcAft>
                <a:spcPts val="0"/>
              </a:spcAft>
              <a:buSzPts val="2800"/>
              <a:buNone/>
            </a:pPr>
            <a:r>
              <a:rPr lang="en-CA" sz="1100">
                <a:solidFill>
                  <a:schemeClr val="lt1"/>
                </a:solidFill>
                <a:latin typeface="Open Sans SemiBold"/>
                <a:ea typeface="Open Sans SemiBold"/>
                <a:cs typeface="Open Sans SemiBold"/>
                <a:sym typeface="Open Sans SemiBold"/>
              </a:rPr>
              <a:t>- by Charles Zhang</a:t>
            </a:r>
            <a:endParaRPr sz="1100">
              <a:solidFill>
                <a:schemeClr val="lt1"/>
              </a:solidFill>
              <a:latin typeface="Open Sans SemiBold"/>
              <a:ea typeface="Open Sans SemiBold"/>
              <a:cs typeface="Open Sans SemiBold"/>
              <a:sym typeface="Open Sans SemiBold"/>
            </a:endParaRPr>
          </a:p>
        </p:txBody>
      </p:sp>
      <p:sp>
        <p:nvSpPr>
          <p:cNvPr id="64" name="Google Shape;64;p1"/>
          <p:cNvSpPr txBox="1"/>
          <p:nvPr/>
        </p:nvSpPr>
        <p:spPr>
          <a:xfrm>
            <a:off x="9199975" y="4038800"/>
            <a:ext cx="50904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7" name="Shape 147"/>
        <p:cNvGrpSpPr/>
        <p:nvPr/>
      </p:nvGrpSpPr>
      <p:grpSpPr>
        <a:xfrm>
          <a:off x="0" y="0"/>
          <a:ext cx="0" cy="0"/>
          <a:chOff x="0" y="0"/>
          <a:chExt cx="0" cy="0"/>
        </a:xfrm>
      </p:grpSpPr>
      <p:sp>
        <p:nvSpPr>
          <p:cNvPr id="148" name="Google Shape;148;p9"/>
          <p:cNvSpPr txBox="1"/>
          <p:nvPr>
            <p:ph type="title"/>
          </p:nvPr>
        </p:nvSpPr>
        <p:spPr>
          <a:xfrm>
            <a:off x="311700" y="243550"/>
            <a:ext cx="8520600" cy="831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CA" sz="2600">
                <a:solidFill>
                  <a:srgbClr val="11BAE0"/>
                </a:solidFill>
                <a:latin typeface="Open Sans Medium"/>
                <a:ea typeface="Open Sans Medium"/>
                <a:cs typeface="Open Sans Medium"/>
                <a:sym typeface="Open Sans Medium"/>
              </a:rPr>
              <a:t>Trips Trend for Frequent Members</a:t>
            </a:r>
            <a:endParaRPr sz="2600">
              <a:solidFill>
                <a:srgbClr val="11BAE0"/>
              </a:solidFill>
              <a:latin typeface="Open Sans Medium"/>
              <a:ea typeface="Open Sans Medium"/>
              <a:cs typeface="Open Sans Medium"/>
              <a:sym typeface="Open Sans Medium"/>
            </a:endParaRPr>
          </a:p>
        </p:txBody>
      </p:sp>
      <p:sp>
        <p:nvSpPr>
          <p:cNvPr id="149" name="Google Shape;149;p9"/>
          <p:cNvSpPr txBox="1"/>
          <p:nvPr>
            <p:ph idx="1" type="body"/>
          </p:nvPr>
        </p:nvSpPr>
        <p:spPr>
          <a:xfrm>
            <a:off x="311700" y="995475"/>
            <a:ext cx="8099100" cy="3746700"/>
          </a:xfrm>
          <a:prstGeom prst="rect">
            <a:avLst/>
          </a:prstGeom>
          <a:noFill/>
          <a:ln>
            <a:noFill/>
          </a:ln>
        </p:spPr>
        <p:txBody>
          <a:bodyPr anchorCtr="0" anchor="t" bIns="91425" lIns="91425" spcFirstLastPara="1" rIns="91425" wrap="square" tIns="91425">
            <a:normAutofit/>
          </a:bodyPr>
          <a:lstStyle/>
          <a:p>
            <a:pPr indent="0" lvl="0" marL="0" rtl="0" algn="l">
              <a:lnSpc>
                <a:spcPct val="130000"/>
              </a:lnSpc>
              <a:spcBef>
                <a:spcPts val="1000"/>
              </a:spcBef>
              <a:spcAft>
                <a:spcPts val="0"/>
              </a:spcAft>
              <a:buSzPts val="1800"/>
              <a:buNone/>
            </a:pPr>
            <a:r>
              <a:t/>
            </a:r>
            <a:endParaRPr sz="1150">
              <a:solidFill>
                <a:schemeClr val="lt1"/>
              </a:solidFill>
              <a:latin typeface="Open Sans"/>
              <a:ea typeface="Open Sans"/>
              <a:cs typeface="Open Sans"/>
              <a:sym typeface="Open Sans"/>
            </a:endParaRPr>
          </a:p>
          <a:p>
            <a:pPr indent="-228600" lvl="0" marL="457200" rtl="0" algn="l">
              <a:lnSpc>
                <a:spcPct val="130000"/>
              </a:lnSpc>
              <a:spcBef>
                <a:spcPts val="1000"/>
              </a:spcBef>
              <a:spcAft>
                <a:spcPts val="0"/>
              </a:spcAft>
              <a:buClr>
                <a:schemeClr val="lt1"/>
              </a:buClr>
              <a:buSzPts val="1150"/>
              <a:buFont typeface="Open Sans"/>
              <a:buNone/>
            </a:pPr>
            <a:r>
              <a:t/>
            </a:r>
            <a:endParaRPr sz="1150">
              <a:solidFill>
                <a:schemeClr val="lt1"/>
              </a:solidFill>
              <a:latin typeface="Open Sans"/>
              <a:ea typeface="Open Sans"/>
              <a:cs typeface="Open Sans"/>
              <a:sym typeface="Open Sans"/>
            </a:endParaRPr>
          </a:p>
          <a:p>
            <a:pPr indent="0" lvl="0" marL="0" rtl="0" algn="l">
              <a:lnSpc>
                <a:spcPct val="115000"/>
              </a:lnSpc>
              <a:spcBef>
                <a:spcPts val="1000"/>
              </a:spcBef>
              <a:spcAft>
                <a:spcPts val="0"/>
              </a:spcAft>
              <a:buSzPts val="1800"/>
              <a:buNone/>
            </a:pPr>
            <a:r>
              <a:t/>
            </a:r>
            <a:endParaRPr sz="1150">
              <a:solidFill>
                <a:schemeClr val="lt1"/>
              </a:solidFill>
              <a:latin typeface="Open Sans"/>
              <a:ea typeface="Open Sans"/>
              <a:cs typeface="Open Sans"/>
              <a:sym typeface="Open Sans"/>
            </a:endParaRPr>
          </a:p>
        </p:txBody>
      </p:sp>
      <p:sp>
        <p:nvSpPr>
          <p:cNvPr id="150" name="Google Shape;150;p9"/>
          <p:cNvSpPr txBox="1"/>
          <p:nvPr/>
        </p:nvSpPr>
        <p:spPr>
          <a:xfrm>
            <a:off x="1002622" y="1079274"/>
            <a:ext cx="3838800"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rgbClr val="FFFFFF"/>
                </a:solidFill>
                <a:latin typeface="Open Sans"/>
                <a:ea typeface="Open Sans"/>
                <a:cs typeface="Open Sans"/>
                <a:sym typeface="Open Sans"/>
              </a:rPr>
              <a:t>Total trips for Charged Members</a:t>
            </a:r>
            <a:endParaRPr b="0" i="0" sz="1400" u="none" cap="none" strike="noStrike">
              <a:solidFill>
                <a:srgbClr val="000000"/>
              </a:solidFill>
              <a:latin typeface="Arial"/>
              <a:ea typeface="Arial"/>
              <a:cs typeface="Arial"/>
              <a:sym typeface="Arial"/>
            </a:endParaRPr>
          </a:p>
        </p:txBody>
      </p:sp>
      <p:sp>
        <p:nvSpPr>
          <p:cNvPr id="151" name="Google Shape;151;p9"/>
          <p:cNvSpPr txBox="1"/>
          <p:nvPr/>
        </p:nvSpPr>
        <p:spPr>
          <a:xfrm>
            <a:off x="5433108" y="1099051"/>
            <a:ext cx="3838800"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rgbClr val="FFFFFF"/>
                </a:solidFill>
                <a:latin typeface="Open Sans"/>
                <a:ea typeface="Open Sans"/>
                <a:cs typeface="Open Sans"/>
                <a:sym typeface="Open Sans"/>
              </a:rPr>
              <a:t>Total trips for Refunded Members</a:t>
            </a:r>
            <a:endParaRPr b="0" i="0" sz="1400" u="none" cap="none" strike="noStrike">
              <a:solidFill>
                <a:srgbClr val="000000"/>
              </a:solidFill>
              <a:latin typeface="Arial"/>
              <a:ea typeface="Arial"/>
              <a:cs typeface="Arial"/>
              <a:sym typeface="Arial"/>
            </a:endParaRPr>
          </a:p>
        </p:txBody>
      </p:sp>
      <p:sp>
        <p:nvSpPr>
          <p:cNvPr id="152" name="Google Shape;152;p9"/>
          <p:cNvSpPr txBox="1"/>
          <p:nvPr/>
        </p:nvSpPr>
        <p:spPr>
          <a:xfrm>
            <a:off x="603365" y="4189393"/>
            <a:ext cx="8069892"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CA" sz="1400" u="none" cap="none" strike="noStrike">
                <a:solidFill>
                  <a:srgbClr val="11BAE0"/>
                </a:solidFill>
                <a:latin typeface="Open Sans"/>
                <a:ea typeface="Open Sans"/>
                <a:cs typeface="Open Sans"/>
                <a:sym typeface="Open Sans"/>
              </a:rPr>
              <a:t>For frequent members, both charged and refunded users show similar decline trend in total trips.</a:t>
            </a:r>
            <a:endParaRPr b="0" i="0" sz="1400" u="none" cap="none" strike="noStrike">
              <a:solidFill>
                <a:srgbClr val="000000"/>
              </a:solidFill>
              <a:latin typeface="Arial"/>
              <a:ea typeface="Arial"/>
              <a:cs typeface="Arial"/>
              <a:sym typeface="Arial"/>
            </a:endParaRPr>
          </a:p>
        </p:txBody>
      </p:sp>
      <p:pic>
        <p:nvPicPr>
          <p:cNvPr id="153" name="Google Shape;153;p9"/>
          <p:cNvPicPr preferRelativeResize="0"/>
          <p:nvPr/>
        </p:nvPicPr>
        <p:blipFill rotWithShape="1">
          <a:blip r:embed="rId3">
            <a:alphaModFix/>
          </a:blip>
          <a:srcRect b="0" l="0" r="0" t="0"/>
          <a:stretch/>
        </p:blipFill>
        <p:spPr>
          <a:xfrm>
            <a:off x="354035" y="1478008"/>
            <a:ext cx="3940400" cy="2429962"/>
          </a:xfrm>
          <a:prstGeom prst="rect">
            <a:avLst/>
          </a:prstGeom>
          <a:noFill/>
          <a:ln>
            <a:noFill/>
          </a:ln>
        </p:spPr>
      </p:pic>
      <p:pic>
        <p:nvPicPr>
          <p:cNvPr id="154" name="Google Shape;154;p9"/>
          <p:cNvPicPr preferRelativeResize="0"/>
          <p:nvPr/>
        </p:nvPicPr>
        <p:blipFill rotWithShape="1">
          <a:blip r:embed="rId4">
            <a:alphaModFix/>
          </a:blip>
          <a:srcRect b="0" l="0" r="0" t="0"/>
          <a:stretch/>
        </p:blipFill>
        <p:spPr>
          <a:xfrm>
            <a:off x="4571999" y="1478008"/>
            <a:ext cx="3968635" cy="242996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8" name="Shape 158"/>
        <p:cNvGrpSpPr/>
        <p:nvPr/>
      </p:nvGrpSpPr>
      <p:grpSpPr>
        <a:xfrm>
          <a:off x="0" y="0"/>
          <a:ext cx="0" cy="0"/>
          <a:chOff x="0" y="0"/>
          <a:chExt cx="0" cy="0"/>
        </a:xfrm>
      </p:grpSpPr>
      <p:sp>
        <p:nvSpPr>
          <p:cNvPr id="159" name="Google Shape;159;p10"/>
          <p:cNvSpPr txBox="1"/>
          <p:nvPr>
            <p:ph type="title"/>
          </p:nvPr>
        </p:nvSpPr>
        <p:spPr>
          <a:xfrm>
            <a:off x="311700" y="243550"/>
            <a:ext cx="8520600" cy="831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CA" sz="2600">
                <a:solidFill>
                  <a:srgbClr val="11BAE0"/>
                </a:solidFill>
                <a:latin typeface="Open Sans Medium"/>
                <a:ea typeface="Open Sans Medium"/>
                <a:cs typeface="Open Sans Medium"/>
                <a:sym typeface="Open Sans Medium"/>
              </a:rPr>
              <a:t>Trips Trend Review</a:t>
            </a:r>
            <a:endParaRPr sz="2600">
              <a:solidFill>
                <a:srgbClr val="11BAE0"/>
              </a:solidFill>
              <a:latin typeface="Open Sans Medium"/>
              <a:ea typeface="Open Sans Medium"/>
              <a:cs typeface="Open Sans Medium"/>
              <a:sym typeface="Open Sans Medium"/>
            </a:endParaRPr>
          </a:p>
        </p:txBody>
      </p:sp>
      <p:sp>
        <p:nvSpPr>
          <p:cNvPr id="160" name="Google Shape;160;p10"/>
          <p:cNvSpPr txBox="1"/>
          <p:nvPr>
            <p:ph idx="1" type="body"/>
          </p:nvPr>
        </p:nvSpPr>
        <p:spPr>
          <a:xfrm>
            <a:off x="311700" y="995475"/>
            <a:ext cx="8099100" cy="3746700"/>
          </a:xfrm>
          <a:prstGeom prst="rect">
            <a:avLst/>
          </a:prstGeom>
          <a:noFill/>
          <a:ln>
            <a:noFill/>
          </a:ln>
        </p:spPr>
        <p:txBody>
          <a:bodyPr anchorCtr="0" anchor="t" bIns="91425" lIns="91425" spcFirstLastPara="1" rIns="91425" wrap="square" tIns="91425">
            <a:normAutofit/>
          </a:bodyPr>
          <a:lstStyle/>
          <a:p>
            <a:pPr indent="0" lvl="0" marL="0" rtl="0" algn="l">
              <a:lnSpc>
                <a:spcPct val="130000"/>
              </a:lnSpc>
              <a:spcBef>
                <a:spcPts val="1000"/>
              </a:spcBef>
              <a:spcAft>
                <a:spcPts val="0"/>
              </a:spcAft>
              <a:buSzPts val="1800"/>
              <a:buNone/>
            </a:pPr>
            <a:r>
              <a:t/>
            </a:r>
            <a:endParaRPr sz="1150">
              <a:solidFill>
                <a:schemeClr val="lt1"/>
              </a:solidFill>
              <a:latin typeface="Open Sans"/>
              <a:ea typeface="Open Sans"/>
              <a:cs typeface="Open Sans"/>
              <a:sym typeface="Open Sans"/>
            </a:endParaRPr>
          </a:p>
          <a:p>
            <a:pPr indent="-228600" lvl="0" marL="457200" rtl="0" algn="l">
              <a:lnSpc>
                <a:spcPct val="130000"/>
              </a:lnSpc>
              <a:spcBef>
                <a:spcPts val="1000"/>
              </a:spcBef>
              <a:spcAft>
                <a:spcPts val="0"/>
              </a:spcAft>
              <a:buClr>
                <a:schemeClr val="lt1"/>
              </a:buClr>
              <a:buSzPts val="1150"/>
              <a:buFont typeface="Open Sans"/>
              <a:buNone/>
            </a:pPr>
            <a:r>
              <a:t/>
            </a:r>
            <a:endParaRPr sz="1150">
              <a:solidFill>
                <a:schemeClr val="lt1"/>
              </a:solidFill>
              <a:latin typeface="Open Sans"/>
              <a:ea typeface="Open Sans"/>
              <a:cs typeface="Open Sans"/>
              <a:sym typeface="Open Sans"/>
            </a:endParaRPr>
          </a:p>
          <a:p>
            <a:pPr indent="0" lvl="0" marL="0" rtl="0" algn="l">
              <a:lnSpc>
                <a:spcPct val="115000"/>
              </a:lnSpc>
              <a:spcBef>
                <a:spcPts val="1000"/>
              </a:spcBef>
              <a:spcAft>
                <a:spcPts val="0"/>
              </a:spcAft>
              <a:buSzPts val="1800"/>
              <a:buNone/>
            </a:pPr>
            <a:r>
              <a:t/>
            </a:r>
            <a:endParaRPr sz="1150">
              <a:solidFill>
                <a:schemeClr val="lt1"/>
              </a:solidFill>
              <a:latin typeface="Open Sans"/>
              <a:ea typeface="Open Sans"/>
              <a:cs typeface="Open Sans"/>
              <a:sym typeface="Open Sans"/>
            </a:endParaRPr>
          </a:p>
        </p:txBody>
      </p:sp>
      <p:sp>
        <p:nvSpPr>
          <p:cNvPr id="161" name="Google Shape;161;p10"/>
          <p:cNvSpPr txBox="1"/>
          <p:nvPr/>
        </p:nvSpPr>
        <p:spPr>
          <a:xfrm>
            <a:off x="311700" y="3799272"/>
            <a:ext cx="8398831" cy="1037143"/>
          </a:xfrm>
          <a:prstGeom prst="rect">
            <a:avLst/>
          </a:prstGeom>
          <a:noFill/>
          <a:ln>
            <a:noFill/>
          </a:ln>
        </p:spPr>
        <p:txBody>
          <a:bodyPr anchorCtr="0" anchor="t" bIns="45700" lIns="91425" spcFirstLastPara="1" rIns="91425" wrap="square" tIns="45700">
            <a:spAutoFit/>
          </a:bodyPr>
          <a:lstStyle/>
          <a:p>
            <a:pPr indent="-285750" lvl="0" marL="285750" marR="0" rtl="0" algn="l">
              <a:lnSpc>
                <a:spcPct val="130000"/>
              </a:lnSpc>
              <a:spcBef>
                <a:spcPts val="0"/>
              </a:spcBef>
              <a:spcAft>
                <a:spcPts val="0"/>
              </a:spcAft>
              <a:buClr>
                <a:schemeClr val="lt1"/>
              </a:buClr>
              <a:buSzPts val="1400"/>
              <a:buFont typeface="Arial"/>
              <a:buChar char="•"/>
            </a:pPr>
            <a:r>
              <a:rPr b="1" i="0" lang="en-CA" sz="1400" u="none" cap="none" strike="noStrike">
                <a:solidFill>
                  <a:srgbClr val="11BAE0"/>
                </a:solidFill>
                <a:latin typeface="Open Sans"/>
                <a:ea typeface="Open Sans"/>
                <a:cs typeface="Open Sans"/>
                <a:sym typeface="Open Sans"/>
              </a:rPr>
              <a:t>The fee impact has been mostly reflected on members with less usage (weekly trips &lt;=3). </a:t>
            </a:r>
            <a:endParaRPr b="0" i="0" sz="1400" u="none" cap="none" strike="noStrike">
              <a:solidFill>
                <a:srgbClr val="000000"/>
              </a:solidFill>
              <a:latin typeface="Arial"/>
              <a:ea typeface="Arial"/>
              <a:cs typeface="Arial"/>
              <a:sym typeface="Arial"/>
            </a:endParaRPr>
          </a:p>
          <a:p>
            <a:pPr indent="-285750" lvl="0" marL="285750" marR="0" rtl="0" algn="l">
              <a:lnSpc>
                <a:spcPct val="130000"/>
              </a:lnSpc>
              <a:spcBef>
                <a:spcPts val="1000"/>
              </a:spcBef>
              <a:spcAft>
                <a:spcPts val="0"/>
              </a:spcAft>
              <a:buClr>
                <a:schemeClr val="lt1"/>
              </a:buClr>
              <a:buSzPts val="1400"/>
              <a:buFont typeface="Arial"/>
              <a:buChar char="•"/>
            </a:pPr>
            <a:r>
              <a:rPr b="0" i="0" lang="en-CA" sz="1400" u="none" cap="none" strike="noStrike">
                <a:solidFill>
                  <a:srgbClr val="FFFFFF"/>
                </a:solidFill>
                <a:latin typeface="Open Sans"/>
                <a:ea typeface="Open Sans"/>
                <a:cs typeface="Open Sans"/>
                <a:sym typeface="Open Sans"/>
              </a:rPr>
              <a:t>It is likely because these </a:t>
            </a:r>
            <a:r>
              <a:rPr b="0" i="0" lang="en-CA" sz="1400" u="none" cap="none" strike="noStrike">
                <a:solidFill>
                  <a:schemeClr val="lt1"/>
                </a:solidFill>
                <a:latin typeface="Open Sans"/>
                <a:ea typeface="Open Sans"/>
                <a:cs typeface="Open Sans"/>
                <a:sym typeface="Open Sans"/>
              </a:rPr>
              <a:t>members don’t have inelastic demand for ride share, and therefore are more sensitive to fee charge.</a:t>
            </a:r>
            <a:endParaRPr b="0" i="0" sz="1400" u="none" cap="none" strike="noStrike">
              <a:solidFill>
                <a:srgbClr val="000000"/>
              </a:solidFill>
              <a:latin typeface="Arial"/>
              <a:ea typeface="Arial"/>
              <a:cs typeface="Arial"/>
              <a:sym typeface="Arial"/>
            </a:endParaRPr>
          </a:p>
        </p:txBody>
      </p:sp>
      <p:sp>
        <p:nvSpPr>
          <p:cNvPr id="162" name="Google Shape;162;p10"/>
          <p:cNvSpPr txBox="1"/>
          <p:nvPr/>
        </p:nvSpPr>
        <p:spPr>
          <a:xfrm>
            <a:off x="736738" y="818710"/>
            <a:ext cx="2088600"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rgbClr val="FFFFFF"/>
                </a:solidFill>
                <a:latin typeface="Open Sans"/>
                <a:ea typeface="Open Sans"/>
                <a:cs typeface="Open Sans"/>
                <a:sym typeface="Open Sans"/>
              </a:rPr>
              <a:t>Non-Frequent Members </a:t>
            </a:r>
            <a:endParaRPr b="0" i="0" sz="1400" u="none" cap="none" strike="noStrike">
              <a:solidFill>
                <a:srgbClr val="000000"/>
              </a:solidFill>
              <a:latin typeface="Arial"/>
              <a:ea typeface="Arial"/>
              <a:cs typeface="Arial"/>
              <a:sym typeface="Arial"/>
            </a:endParaRPr>
          </a:p>
        </p:txBody>
      </p:sp>
      <p:sp>
        <p:nvSpPr>
          <p:cNvPr id="163" name="Google Shape;163;p10"/>
          <p:cNvSpPr txBox="1"/>
          <p:nvPr/>
        </p:nvSpPr>
        <p:spPr>
          <a:xfrm>
            <a:off x="3815536" y="818710"/>
            <a:ext cx="2805090"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rgbClr val="FFFFFF"/>
                </a:solidFill>
                <a:latin typeface="Open Sans"/>
                <a:ea typeface="Open Sans"/>
                <a:cs typeface="Open Sans"/>
                <a:sym typeface="Open Sans"/>
              </a:rPr>
              <a:t>Normal Members</a:t>
            </a:r>
            <a:endParaRPr b="0" i="0" sz="1400" u="none" cap="none" strike="noStrike">
              <a:solidFill>
                <a:srgbClr val="000000"/>
              </a:solidFill>
              <a:latin typeface="Arial"/>
              <a:ea typeface="Arial"/>
              <a:cs typeface="Arial"/>
              <a:sym typeface="Arial"/>
            </a:endParaRPr>
          </a:p>
        </p:txBody>
      </p:sp>
      <p:sp>
        <p:nvSpPr>
          <p:cNvPr id="164" name="Google Shape;164;p10"/>
          <p:cNvSpPr txBox="1"/>
          <p:nvPr/>
        </p:nvSpPr>
        <p:spPr>
          <a:xfrm>
            <a:off x="6633551" y="807681"/>
            <a:ext cx="3020083"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rgbClr val="FFFFFF"/>
                </a:solidFill>
                <a:latin typeface="Open Sans"/>
                <a:ea typeface="Open Sans"/>
                <a:cs typeface="Open Sans"/>
                <a:sym typeface="Open Sans"/>
              </a:rPr>
              <a:t>Frequent Members </a:t>
            </a:r>
            <a:endParaRPr b="0" i="0" sz="1400" u="none" cap="none" strike="noStrike">
              <a:solidFill>
                <a:srgbClr val="000000"/>
              </a:solidFill>
              <a:latin typeface="Arial"/>
              <a:ea typeface="Arial"/>
              <a:cs typeface="Arial"/>
              <a:sym typeface="Arial"/>
            </a:endParaRPr>
          </a:p>
        </p:txBody>
      </p:sp>
      <p:pic>
        <p:nvPicPr>
          <p:cNvPr id="165" name="Google Shape;165;p10"/>
          <p:cNvPicPr preferRelativeResize="0"/>
          <p:nvPr/>
        </p:nvPicPr>
        <p:blipFill rotWithShape="1">
          <a:blip r:embed="rId3">
            <a:alphaModFix/>
          </a:blip>
          <a:srcRect b="0" l="0" r="0" t="0"/>
          <a:stretch/>
        </p:blipFill>
        <p:spPr>
          <a:xfrm>
            <a:off x="311700" y="1190813"/>
            <a:ext cx="2756054" cy="2314548"/>
          </a:xfrm>
          <a:prstGeom prst="rect">
            <a:avLst/>
          </a:prstGeom>
          <a:noFill/>
          <a:ln>
            <a:noFill/>
          </a:ln>
        </p:spPr>
      </p:pic>
      <p:pic>
        <p:nvPicPr>
          <p:cNvPr id="166" name="Google Shape;166;p10"/>
          <p:cNvPicPr preferRelativeResize="0"/>
          <p:nvPr/>
        </p:nvPicPr>
        <p:blipFill rotWithShape="1">
          <a:blip r:embed="rId4">
            <a:alphaModFix/>
          </a:blip>
          <a:srcRect b="0" l="0" r="0" t="0"/>
          <a:stretch/>
        </p:blipFill>
        <p:spPr>
          <a:xfrm>
            <a:off x="3330211" y="1202004"/>
            <a:ext cx="2610286" cy="2314548"/>
          </a:xfrm>
          <a:prstGeom prst="rect">
            <a:avLst/>
          </a:prstGeom>
          <a:noFill/>
          <a:ln>
            <a:noFill/>
          </a:ln>
        </p:spPr>
      </p:pic>
      <p:pic>
        <p:nvPicPr>
          <p:cNvPr id="167" name="Google Shape;167;p10"/>
          <p:cNvPicPr preferRelativeResize="0"/>
          <p:nvPr/>
        </p:nvPicPr>
        <p:blipFill rotWithShape="1">
          <a:blip r:embed="rId5">
            <a:alphaModFix/>
          </a:blip>
          <a:srcRect b="2729" l="0" r="0" t="0"/>
          <a:stretch/>
        </p:blipFill>
        <p:spPr>
          <a:xfrm>
            <a:off x="6202953" y="1202003"/>
            <a:ext cx="2756054" cy="230335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1" name="Shape 171"/>
        <p:cNvGrpSpPr/>
        <p:nvPr/>
      </p:nvGrpSpPr>
      <p:grpSpPr>
        <a:xfrm>
          <a:off x="0" y="0"/>
          <a:ext cx="0" cy="0"/>
          <a:chOff x="0" y="0"/>
          <a:chExt cx="0" cy="0"/>
        </a:xfrm>
      </p:grpSpPr>
      <p:sp>
        <p:nvSpPr>
          <p:cNvPr id="172" name="Google Shape;172;p11"/>
          <p:cNvSpPr txBox="1"/>
          <p:nvPr>
            <p:ph type="title"/>
          </p:nvPr>
        </p:nvSpPr>
        <p:spPr>
          <a:xfrm>
            <a:off x="311700" y="243550"/>
            <a:ext cx="8520600" cy="831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CA" sz="2600">
                <a:solidFill>
                  <a:srgbClr val="11BAE0"/>
                </a:solidFill>
                <a:latin typeface="Open Sans Medium"/>
                <a:ea typeface="Open Sans Medium"/>
                <a:cs typeface="Open Sans Medium"/>
                <a:sym typeface="Open Sans Medium"/>
              </a:rPr>
              <a:t>Chi-square Test on Churn Rate</a:t>
            </a:r>
            <a:endParaRPr sz="2600">
              <a:solidFill>
                <a:srgbClr val="11BAE0"/>
              </a:solidFill>
              <a:latin typeface="Open Sans Medium"/>
              <a:ea typeface="Open Sans Medium"/>
              <a:cs typeface="Open Sans Medium"/>
              <a:sym typeface="Open Sans Medium"/>
            </a:endParaRPr>
          </a:p>
        </p:txBody>
      </p:sp>
      <p:sp>
        <p:nvSpPr>
          <p:cNvPr id="173" name="Google Shape;173;p11"/>
          <p:cNvSpPr txBox="1"/>
          <p:nvPr>
            <p:ph idx="1" type="body"/>
          </p:nvPr>
        </p:nvSpPr>
        <p:spPr>
          <a:xfrm>
            <a:off x="337379" y="875992"/>
            <a:ext cx="8099100" cy="592795"/>
          </a:xfrm>
          <a:prstGeom prst="rect">
            <a:avLst/>
          </a:prstGeom>
          <a:noFill/>
          <a:ln>
            <a:noFill/>
          </a:ln>
        </p:spPr>
        <p:txBody>
          <a:bodyPr anchorCtr="0" anchor="t" bIns="91425" lIns="91425" spcFirstLastPara="1" rIns="91425" wrap="square" tIns="91425">
            <a:normAutofit fontScale="25000" lnSpcReduction="20000"/>
          </a:bodyPr>
          <a:lstStyle/>
          <a:p>
            <a:pPr indent="0" lvl="0" marL="0" rtl="0" algn="l">
              <a:lnSpc>
                <a:spcPct val="130000"/>
              </a:lnSpc>
              <a:spcBef>
                <a:spcPts val="1000"/>
              </a:spcBef>
              <a:spcAft>
                <a:spcPts val="0"/>
              </a:spcAft>
              <a:buSzPct val="150000"/>
              <a:buNone/>
            </a:pPr>
            <a:r>
              <a:rPr b="1" i="0" lang="en-CA" sz="1200" u="none" cap="none" strike="noStrike">
                <a:solidFill>
                  <a:srgbClr val="FFFFFF"/>
                </a:solidFill>
                <a:latin typeface="Open Sans"/>
                <a:ea typeface="Open Sans"/>
                <a:cs typeface="Open Sans"/>
                <a:sym typeface="Open Sans"/>
              </a:rPr>
              <a:t>Purpose: to understand if charging leads to significantly higher churn rate</a:t>
            </a:r>
            <a:endParaRPr/>
          </a:p>
          <a:p>
            <a:pPr indent="0" lvl="0" marL="0" rtl="0" algn="l">
              <a:lnSpc>
                <a:spcPct val="130000"/>
              </a:lnSpc>
              <a:spcBef>
                <a:spcPts val="1000"/>
              </a:spcBef>
              <a:spcAft>
                <a:spcPts val="0"/>
              </a:spcAft>
              <a:buSzPct val="163636"/>
              <a:buNone/>
            </a:pPr>
            <a:r>
              <a:t/>
            </a:r>
            <a:endParaRPr b="1" sz="1100">
              <a:solidFill>
                <a:srgbClr val="FFFFFF"/>
              </a:solidFill>
              <a:latin typeface="Open Sans"/>
              <a:ea typeface="Open Sans"/>
              <a:cs typeface="Open Sans"/>
              <a:sym typeface="Open Sans"/>
            </a:endParaRPr>
          </a:p>
          <a:p>
            <a:pPr indent="0" lvl="0" marL="0" rtl="0" algn="l">
              <a:lnSpc>
                <a:spcPct val="130000"/>
              </a:lnSpc>
              <a:spcBef>
                <a:spcPts val="1000"/>
              </a:spcBef>
              <a:spcAft>
                <a:spcPts val="0"/>
              </a:spcAft>
              <a:buSzPct val="163636"/>
              <a:buNone/>
            </a:pPr>
            <a:r>
              <a:t/>
            </a:r>
            <a:endParaRPr b="1" i="0" sz="1100" u="none" cap="none" strike="noStrike">
              <a:solidFill>
                <a:srgbClr val="FFFFFF"/>
              </a:solidFill>
              <a:latin typeface="Open Sans"/>
              <a:ea typeface="Open Sans"/>
              <a:cs typeface="Open Sans"/>
              <a:sym typeface="Open Sans"/>
            </a:endParaRPr>
          </a:p>
          <a:p>
            <a:pPr indent="0" lvl="0" marL="0" rtl="0" algn="l">
              <a:lnSpc>
                <a:spcPct val="130000"/>
              </a:lnSpc>
              <a:spcBef>
                <a:spcPts val="1000"/>
              </a:spcBef>
              <a:spcAft>
                <a:spcPts val="0"/>
              </a:spcAft>
              <a:buSzPct val="156521"/>
              <a:buNone/>
            </a:pPr>
            <a:r>
              <a:t/>
            </a:r>
            <a:endParaRPr sz="1150">
              <a:solidFill>
                <a:schemeClr val="lt1"/>
              </a:solidFill>
              <a:latin typeface="Open Sans"/>
              <a:ea typeface="Open Sans"/>
              <a:cs typeface="Open Sans"/>
              <a:sym typeface="Open Sans"/>
            </a:endParaRPr>
          </a:p>
          <a:p>
            <a:pPr indent="-228600" lvl="0" marL="457200" rtl="0" algn="l">
              <a:lnSpc>
                <a:spcPct val="130000"/>
              </a:lnSpc>
              <a:spcBef>
                <a:spcPts val="1000"/>
              </a:spcBef>
              <a:spcAft>
                <a:spcPts val="0"/>
              </a:spcAft>
              <a:buClr>
                <a:schemeClr val="lt1"/>
              </a:buClr>
              <a:buSzPct val="100000"/>
              <a:buFont typeface="Open Sans"/>
              <a:buNone/>
            </a:pPr>
            <a:r>
              <a:t/>
            </a:r>
            <a:endParaRPr sz="1150">
              <a:solidFill>
                <a:schemeClr val="lt1"/>
              </a:solidFill>
              <a:latin typeface="Open Sans"/>
              <a:ea typeface="Open Sans"/>
              <a:cs typeface="Open Sans"/>
              <a:sym typeface="Open Sans"/>
            </a:endParaRPr>
          </a:p>
          <a:p>
            <a:pPr indent="0" lvl="0" marL="0" rtl="0" algn="l">
              <a:lnSpc>
                <a:spcPct val="115000"/>
              </a:lnSpc>
              <a:spcBef>
                <a:spcPts val="1000"/>
              </a:spcBef>
              <a:spcAft>
                <a:spcPts val="0"/>
              </a:spcAft>
              <a:buSzPct val="156521"/>
              <a:buNone/>
            </a:pPr>
            <a:r>
              <a:t/>
            </a:r>
            <a:endParaRPr sz="1150">
              <a:solidFill>
                <a:schemeClr val="lt1"/>
              </a:solidFill>
              <a:latin typeface="Open Sans"/>
              <a:ea typeface="Open Sans"/>
              <a:cs typeface="Open Sans"/>
              <a:sym typeface="Open Sans"/>
            </a:endParaRPr>
          </a:p>
        </p:txBody>
      </p:sp>
      <p:sp>
        <p:nvSpPr>
          <p:cNvPr id="174" name="Google Shape;174;p11"/>
          <p:cNvSpPr txBox="1"/>
          <p:nvPr/>
        </p:nvSpPr>
        <p:spPr>
          <a:xfrm>
            <a:off x="819987" y="1637215"/>
            <a:ext cx="2088600"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rgbClr val="FFFFFF"/>
                </a:solidFill>
                <a:latin typeface="Open Sans"/>
                <a:ea typeface="Open Sans"/>
                <a:cs typeface="Open Sans"/>
                <a:sym typeface="Open Sans"/>
              </a:rPr>
              <a:t>Non-Frequent Members </a:t>
            </a:r>
            <a:endParaRPr b="0" i="0" sz="1400" u="none" cap="none" strike="noStrike">
              <a:solidFill>
                <a:srgbClr val="000000"/>
              </a:solidFill>
              <a:latin typeface="Arial"/>
              <a:ea typeface="Arial"/>
              <a:cs typeface="Arial"/>
              <a:sym typeface="Arial"/>
            </a:endParaRPr>
          </a:p>
        </p:txBody>
      </p:sp>
      <p:sp>
        <p:nvSpPr>
          <p:cNvPr id="175" name="Google Shape;175;p11"/>
          <p:cNvSpPr txBox="1"/>
          <p:nvPr/>
        </p:nvSpPr>
        <p:spPr>
          <a:xfrm>
            <a:off x="3852662" y="1628299"/>
            <a:ext cx="2805090"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rgbClr val="FFFFFF"/>
                </a:solidFill>
                <a:latin typeface="Open Sans"/>
                <a:ea typeface="Open Sans"/>
                <a:cs typeface="Open Sans"/>
                <a:sym typeface="Open Sans"/>
              </a:rPr>
              <a:t>Normal Members</a:t>
            </a:r>
            <a:endParaRPr b="0" i="0" sz="1400" u="none" cap="none" strike="noStrike">
              <a:solidFill>
                <a:srgbClr val="000000"/>
              </a:solidFill>
              <a:latin typeface="Arial"/>
              <a:ea typeface="Arial"/>
              <a:cs typeface="Arial"/>
              <a:sym typeface="Arial"/>
            </a:endParaRPr>
          </a:p>
        </p:txBody>
      </p:sp>
      <p:sp>
        <p:nvSpPr>
          <p:cNvPr id="176" name="Google Shape;176;p11"/>
          <p:cNvSpPr txBox="1"/>
          <p:nvPr/>
        </p:nvSpPr>
        <p:spPr>
          <a:xfrm>
            <a:off x="6657752" y="1523315"/>
            <a:ext cx="3020083"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rgbClr val="FFFFFF"/>
                </a:solidFill>
                <a:latin typeface="Open Sans"/>
                <a:ea typeface="Open Sans"/>
                <a:cs typeface="Open Sans"/>
                <a:sym typeface="Open Sans"/>
              </a:rPr>
              <a:t>Frequent Members </a:t>
            </a:r>
            <a:endParaRPr b="0" i="0" sz="1400" u="none" cap="none" strike="noStrike">
              <a:solidFill>
                <a:srgbClr val="000000"/>
              </a:solidFill>
              <a:latin typeface="Arial"/>
              <a:ea typeface="Arial"/>
              <a:cs typeface="Arial"/>
              <a:sym typeface="Arial"/>
            </a:endParaRPr>
          </a:p>
        </p:txBody>
      </p:sp>
      <p:graphicFrame>
        <p:nvGraphicFramePr>
          <p:cNvPr id="177" name="Google Shape;177;p11"/>
          <p:cNvGraphicFramePr/>
          <p:nvPr/>
        </p:nvGraphicFramePr>
        <p:xfrm>
          <a:off x="6236174" y="1989712"/>
          <a:ext cx="3000000" cy="3000000"/>
        </p:xfrm>
        <a:graphic>
          <a:graphicData uri="http://schemas.openxmlformats.org/drawingml/2006/table">
            <a:tbl>
              <a:tblPr bandRow="1" firstRow="1">
                <a:noFill/>
                <a:tableStyleId>{FB518574-4DA3-461D-9F1E-29452296D561}</a:tableStyleId>
              </a:tblPr>
              <a:tblGrid>
                <a:gridCol w="825300"/>
                <a:gridCol w="641575"/>
                <a:gridCol w="733425"/>
              </a:tblGrid>
              <a:tr h="370850">
                <a:tc>
                  <a:txBody>
                    <a:bodyPr/>
                    <a:lstStyle/>
                    <a:p>
                      <a:pPr indent="0" lvl="0" marL="0" marR="0" rtl="0" algn="l">
                        <a:lnSpc>
                          <a:spcPct val="100000"/>
                        </a:lnSpc>
                        <a:spcBef>
                          <a:spcPts val="0"/>
                        </a:spcBef>
                        <a:spcAft>
                          <a:spcPts val="0"/>
                        </a:spcAft>
                        <a:buClr>
                          <a:srgbClr val="000000"/>
                        </a:buClr>
                        <a:buSzPts val="1000"/>
                        <a:buFont typeface="Arial"/>
                        <a:buNone/>
                      </a:pPr>
                      <a:r>
                        <a:t/>
                      </a:r>
                      <a:endParaRPr sz="1000" u="none" cap="none" strike="noStrike">
                        <a:solidFill>
                          <a:schemeClr val="lt1"/>
                        </a:solidFill>
                        <a:latin typeface="Open Sans"/>
                        <a:ea typeface="Open Sans"/>
                        <a:cs typeface="Open Sans"/>
                        <a:sym typeface="Open Sans"/>
                      </a:endParaRPr>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Before Charge</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After Charge</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70850">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Charged</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278</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273</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70850">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Refunded</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30</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30</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bl>
          </a:graphicData>
        </a:graphic>
      </p:graphicFrame>
      <p:graphicFrame>
        <p:nvGraphicFramePr>
          <p:cNvPr id="178" name="Google Shape;178;p11"/>
          <p:cNvGraphicFramePr/>
          <p:nvPr/>
        </p:nvGraphicFramePr>
        <p:xfrm>
          <a:off x="658993" y="1977012"/>
          <a:ext cx="3000000" cy="3000000"/>
        </p:xfrm>
        <a:graphic>
          <a:graphicData uri="http://schemas.openxmlformats.org/drawingml/2006/table">
            <a:tbl>
              <a:tblPr bandRow="1" firstRow="1">
                <a:noFill/>
                <a:tableStyleId>{FB518574-4DA3-461D-9F1E-29452296D561}</a:tableStyleId>
              </a:tblPr>
              <a:tblGrid>
                <a:gridCol w="789075"/>
                <a:gridCol w="613450"/>
                <a:gridCol w="701275"/>
              </a:tblGrid>
              <a:tr h="370850">
                <a:tc>
                  <a:txBody>
                    <a:bodyPr/>
                    <a:lstStyle/>
                    <a:p>
                      <a:pPr indent="0" lvl="0" marL="0" marR="0" rtl="0" algn="l">
                        <a:lnSpc>
                          <a:spcPct val="100000"/>
                        </a:lnSpc>
                        <a:spcBef>
                          <a:spcPts val="0"/>
                        </a:spcBef>
                        <a:spcAft>
                          <a:spcPts val="0"/>
                        </a:spcAft>
                        <a:buClr>
                          <a:srgbClr val="000000"/>
                        </a:buClr>
                        <a:buSzPts val="1000"/>
                        <a:buFont typeface="Arial"/>
                        <a:buNone/>
                      </a:pPr>
                      <a:r>
                        <a:t/>
                      </a:r>
                      <a:endParaRPr sz="1000" u="none" cap="none" strike="noStrike">
                        <a:solidFill>
                          <a:schemeClr val="lt1"/>
                        </a:solidFill>
                        <a:latin typeface="Open Sans"/>
                        <a:ea typeface="Open Sans"/>
                        <a:cs typeface="Open Sans"/>
                        <a:sym typeface="Open Sans"/>
                      </a:endParaRPr>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Before Charge</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After Charge</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70850">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Charged</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194</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159</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70850">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Refunded</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29</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24</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bl>
          </a:graphicData>
        </a:graphic>
      </p:graphicFrame>
      <p:graphicFrame>
        <p:nvGraphicFramePr>
          <p:cNvPr id="179" name="Google Shape;179;p11"/>
          <p:cNvGraphicFramePr/>
          <p:nvPr/>
        </p:nvGraphicFramePr>
        <p:xfrm>
          <a:off x="3423604" y="1990090"/>
          <a:ext cx="3000000" cy="3000000"/>
        </p:xfrm>
        <a:graphic>
          <a:graphicData uri="http://schemas.openxmlformats.org/drawingml/2006/table">
            <a:tbl>
              <a:tblPr bandRow="1" firstRow="1">
                <a:noFill/>
                <a:tableStyleId>{FB518574-4DA3-461D-9F1E-29452296D561}</a:tableStyleId>
              </a:tblPr>
              <a:tblGrid>
                <a:gridCol w="772800"/>
                <a:gridCol w="694050"/>
                <a:gridCol w="733425"/>
              </a:tblGrid>
              <a:tr h="370850">
                <a:tc>
                  <a:txBody>
                    <a:bodyPr/>
                    <a:lstStyle/>
                    <a:p>
                      <a:pPr indent="0" lvl="0" marL="0" marR="0" rtl="0" algn="l">
                        <a:lnSpc>
                          <a:spcPct val="100000"/>
                        </a:lnSpc>
                        <a:spcBef>
                          <a:spcPts val="0"/>
                        </a:spcBef>
                        <a:spcAft>
                          <a:spcPts val="0"/>
                        </a:spcAft>
                        <a:buClr>
                          <a:srgbClr val="000000"/>
                        </a:buClr>
                        <a:buSzPts val="1000"/>
                        <a:buFont typeface="Arial"/>
                        <a:buNone/>
                      </a:pPr>
                      <a:r>
                        <a:t/>
                      </a:r>
                      <a:endParaRPr sz="1000" u="none" cap="none" strike="noStrike">
                        <a:solidFill>
                          <a:schemeClr val="lt1"/>
                        </a:solidFill>
                        <a:latin typeface="Open Sans"/>
                        <a:ea typeface="Open Sans"/>
                        <a:cs typeface="Open Sans"/>
                        <a:sym typeface="Open Sans"/>
                      </a:endParaRPr>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Before Charge</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After Charge</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70850">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Charged</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242</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228</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70850">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Refunded</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29</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CA" sz="1000" u="none" cap="none" strike="noStrike">
                          <a:solidFill>
                            <a:schemeClr val="lt1"/>
                          </a:solidFill>
                          <a:latin typeface="Open Sans"/>
                          <a:ea typeface="Open Sans"/>
                          <a:cs typeface="Open Sans"/>
                          <a:sym typeface="Open Sans"/>
                        </a:rPr>
                        <a:t>29</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bl>
          </a:graphicData>
        </a:graphic>
      </p:graphicFrame>
      <p:sp>
        <p:nvSpPr>
          <p:cNvPr id="180" name="Google Shape;180;p11"/>
          <p:cNvSpPr txBox="1"/>
          <p:nvPr/>
        </p:nvSpPr>
        <p:spPr>
          <a:xfrm>
            <a:off x="619047" y="3391991"/>
            <a:ext cx="2490479"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CA" sz="1200" u="none" cap="none" strike="noStrike">
                <a:solidFill>
                  <a:srgbClr val="FFFFFF"/>
                </a:solidFill>
                <a:latin typeface="Open Sans"/>
                <a:ea typeface="Open Sans"/>
                <a:cs typeface="Open Sans"/>
                <a:sym typeface="Open Sans"/>
              </a:rPr>
              <a:t>P-value: 0.97 (not significant)</a:t>
            </a:r>
            <a:endParaRPr b="0" i="0" sz="1400" u="none" cap="none" strike="noStrike">
              <a:solidFill>
                <a:srgbClr val="000000"/>
              </a:solidFill>
              <a:latin typeface="Arial"/>
              <a:ea typeface="Arial"/>
              <a:cs typeface="Arial"/>
              <a:sym typeface="Arial"/>
            </a:endParaRPr>
          </a:p>
        </p:txBody>
      </p:sp>
      <p:sp>
        <p:nvSpPr>
          <p:cNvPr id="181" name="Google Shape;181;p11"/>
          <p:cNvSpPr txBox="1"/>
          <p:nvPr/>
        </p:nvSpPr>
        <p:spPr>
          <a:xfrm>
            <a:off x="3520090" y="3391991"/>
            <a:ext cx="2563498"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CA" sz="1200" u="none" cap="none" strike="noStrike">
                <a:solidFill>
                  <a:srgbClr val="FFFFFF"/>
                </a:solidFill>
                <a:latin typeface="Open Sans"/>
                <a:ea typeface="Open Sans"/>
                <a:cs typeface="Open Sans"/>
                <a:sym typeface="Open Sans"/>
              </a:rPr>
              <a:t>P-value: 0.83  (not significant)</a:t>
            </a:r>
            <a:endParaRPr b="0" i="0" sz="1400" u="none" cap="none" strike="noStrike">
              <a:solidFill>
                <a:srgbClr val="000000"/>
              </a:solidFill>
              <a:latin typeface="Arial"/>
              <a:ea typeface="Arial"/>
              <a:cs typeface="Arial"/>
              <a:sym typeface="Arial"/>
            </a:endParaRPr>
          </a:p>
        </p:txBody>
      </p:sp>
      <p:sp>
        <p:nvSpPr>
          <p:cNvPr id="182" name="Google Shape;182;p11"/>
          <p:cNvSpPr txBox="1"/>
          <p:nvPr/>
        </p:nvSpPr>
        <p:spPr>
          <a:xfrm>
            <a:off x="6268802" y="3368768"/>
            <a:ext cx="2563498"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CA" sz="1200" u="none" cap="none" strike="noStrike">
                <a:solidFill>
                  <a:srgbClr val="FFFFFF"/>
                </a:solidFill>
                <a:latin typeface="Open Sans"/>
                <a:ea typeface="Open Sans"/>
                <a:cs typeface="Open Sans"/>
                <a:sym typeface="Open Sans"/>
              </a:rPr>
              <a:t>P-value: 0.98  (not significant)</a:t>
            </a:r>
            <a:endParaRPr b="0" i="0" sz="1400" u="none" cap="none" strike="noStrike">
              <a:solidFill>
                <a:srgbClr val="000000"/>
              </a:solidFill>
              <a:latin typeface="Arial"/>
              <a:ea typeface="Arial"/>
              <a:cs typeface="Arial"/>
              <a:sym typeface="Arial"/>
            </a:endParaRPr>
          </a:p>
        </p:txBody>
      </p:sp>
      <p:sp>
        <p:nvSpPr>
          <p:cNvPr id="183" name="Google Shape;183;p11"/>
          <p:cNvSpPr txBox="1"/>
          <p:nvPr/>
        </p:nvSpPr>
        <p:spPr>
          <a:xfrm>
            <a:off x="537054" y="4005898"/>
            <a:ext cx="8069892"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CA" sz="1400" u="none" cap="none" strike="noStrike">
                <a:solidFill>
                  <a:srgbClr val="11BAE0"/>
                </a:solidFill>
                <a:latin typeface="Open Sans"/>
                <a:ea typeface="Open Sans"/>
                <a:cs typeface="Open Sans"/>
                <a:sym typeface="Open Sans"/>
              </a:rPr>
              <a:t>Based on chi-square test, no membership group shows significant higher churn rate for charged members.   </a:t>
            </a:r>
            <a:endParaRPr b="1" i="0" sz="1400" u="none" cap="none" strike="noStrike">
              <a:solidFill>
                <a:srgbClr val="11BAE0"/>
              </a:solidFill>
              <a:latin typeface="Open Sans"/>
              <a:ea typeface="Open Sans"/>
              <a:cs typeface="Open Sans"/>
              <a:sym typeface="Open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7" name="Shape 187"/>
        <p:cNvGrpSpPr/>
        <p:nvPr/>
      </p:nvGrpSpPr>
      <p:grpSpPr>
        <a:xfrm>
          <a:off x="0" y="0"/>
          <a:ext cx="0" cy="0"/>
          <a:chOff x="0" y="0"/>
          <a:chExt cx="0" cy="0"/>
        </a:xfrm>
      </p:grpSpPr>
      <p:sp>
        <p:nvSpPr>
          <p:cNvPr id="188" name="Google Shape;188;p12"/>
          <p:cNvSpPr txBox="1"/>
          <p:nvPr>
            <p:ph type="title"/>
          </p:nvPr>
        </p:nvSpPr>
        <p:spPr>
          <a:xfrm>
            <a:off x="311700" y="243550"/>
            <a:ext cx="8520600" cy="831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CA" sz="2600">
                <a:solidFill>
                  <a:srgbClr val="11BAE0"/>
                </a:solidFill>
                <a:latin typeface="Open Sans Medium"/>
                <a:ea typeface="Open Sans Medium"/>
                <a:cs typeface="Open Sans Medium"/>
                <a:sym typeface="Open Sans Medium"/>
              </a:rPr>
              <a:t>Impact Analysis Conclusion</a:t>
            </a:r>
            <a:endParaRPr sz="2600">
              <a:solidFill>
                <a:srgbClr val="11BAE0"/>
              </a:solidFill>
              <a:latin typeface="Open Sans Medium"/>
              <a:ea typeface="Open Sans Medium"/>
              <a:cs typeface="Open Sans Medium"/>
              <a:sym typeface="Open Sans Medium"/>
            </a:endParaRPr>
          </a:p>
        </p:txBody>
      </p:sp>
      <p:sp>
        <p:nvSpPr>
          <p:cNvPr id="189" name="Google Shape;189;p12"/>
          <p:cNvSpPr txBox="1"/>
          <p:nvPr>
            <p:ph idx="1" type="body"/>
          </p:nvPr>
        </p:nvSpPr>
        <p:spPr>
          <a:xfrm>
            <a:off x="311700" y="1174606"/>
            <a:ext cx="8349700" cy="3539355"/>
          </a:xfrm>
          <a:prstGeom prst="rect">
            <a:avLst/>
          </a:prstGeom>
          <a:noFill/>
          <a:ln>
            <a:noFill/>
          </a:ln>
        </p:spPr>
        <p:txBody>
          <a:bodyPr anchorCtr="0" anchor="t" bIns="91425" lIns="91425" spcFirstLastPara="1" rIns="91425" wrap="square" tIns="91425">
            <a:normAutofit fontScale="77500" lnSpcReduction="20000"/>
          </a:bodyPr>
          <a:lstStyle/>
          <a:p>
            <a:pPr indent="-145732" lvl="0" marL="171450" rtl="0" algn="l">
              <a:lnSpc>
                <a:spcPct val="130000"/>
              </a:lnSpc>
              <a:spcBef>
                <a:spcPts val="1000"/>
              </a:spcBef>
              <a:spcAft>
                <a:spcPts val="0"/>
              </a:spcAft>
              <a:buClr>
                <a:schemeClr val="lt1"/>
              </a:buClr>
              <a:buSzPct val="128571"/>
              <a:buFont typeface="Arial"/>
              <a:buChar char="•"/>
            </a:pPr>
            <a:r>
              <a:rPr i="0" lang="en-CA" sz="1400" u="none" cap="none" strike="noStrike">
                <a:solidFill>
                  <a:srgbClr val="FFFFFF"/>
                </a:solidFill>
                <a:latin typeface="Open Sans"/>
                <a:ea typeface="Open Sans"/>
                <a:cs typeface="Open Sans"/>
                <a:sym typeface="Open Sans"/>
              </a:rPr>
              <a:t>The fee impact has been </a:t>
            </a:r>
            <a:r>
              <a:rPr i="0" lang="en-CA" sz="1400" u="none" cap="none" strike="noStrike">
                <a:solidFill>
                  <a:srgbClr val="11BAE0"/>
                </a:solidFill>
                <a:latin typeface="Open Sans"/>
                <a:ea typeface="Open Sans"/>
                <a:cs typeface="Open Sans"/>
                <a:sym typeface="Open Sans"/>
              </a:rPr>
              <a:t>mostly reflected on members with less usage (weekly trips &lt;=3). </a:t>
            </a:r>
            <a:endParaRPr/>
          </a:p>
          <a:p>
            <a:pPr indent="-145732" lvl="0" marL="171450" rtl="0" algn="l">
              <a:lnSpc>
                <a:spcPct val="130000"/>
              </a:lnSpc>
              <a:spcBef>
                <a:spcPts val="1000"/>
              </a:spcBef>
              <a:spcAft>
                <a:spcPts val="0"/>
              </a:spcAft>
              <a:buClr>
                <a:schemeClr val="lt1"/>
              </a:buClr>
              <a:buSzPct val="128571"/>
              <a:buFont typeface="Arial"/>
              <a:buChar char="•"/>
            </a:pPr>
            <a:r>
              <a:rPr lang="en-CA" sz="1400">
                <a:solidFill>
                  <a:srgbClr val="FFFFFF"/>
                </a:solidFill>
                <a:latin typeface="Open Sans"/>
                <a:ea typeface="Open Sans"/>
                <a:cs typeface="Open Sans"/>
                <a:sym typeface="Open Sans"/>
              </a:rPr>
              <a:t>The reduced usage is </a:t>
            </a:r>
            <a:r>
              <a:rPr lang="en-CA" sz="1400">
                <a:solidFill>
                  <a:srgbClr val="11BAE0"/>
                </a:solidFill>
                <a:latin typeface="Open Sans"/>
                <a:ea typeface="Open Sans"/>
                <a:cs typeface="Open Sans"/>
                <a:sym typeface="Open Sans"/>
              </a:rPr>
              <a:t>mostly coming from less usage</a:t>
            </a:r>
            <a:r>
              <a:rPr lang="en-CA" sz="1400">
                <a:solidFill>
                  <a:srgbClr val="FFFFFF"/>
                </a:solidFill>
                <a:latin typeface="Open Sans"/>
                <a:ea typeface="Open Sans"/>
                <a:cs typeface="Open Sans"/>
                <a:sym typeface="Open Sans"/>
              </a:rPr>
              <a:t> rather than completely loss of members. </a:t>
            </a:r>
            <a:endParaRPr sz="1400">
              <a:solidFill>
                <a:srgbClr val="FFFFFF"/>
              </a:solidFill>
              <a:latin typeface="Open Sans"/>
              <a:ea typeface="Open Sans"/>
              <a:cs typeface="Open Sans"/>
              <a:sym typeface="Open Sans"/>
            </a:endParaRPr>
          </a:p>
          <a:p>
            <a:pPr indent="-145732" lvl="0" marL="171450" rtl="0" algn="l">
              <a:lnSpc>
                <a:spcPct val="130000"/>
              </a:lnSpc>
              <a:spcBef>
                <a:spcPts val="1000"/>
              </a:spcBef>
              <a:spcAft>
                <a:spcPts val="0"/>
              </a:spcAft>
              <a:buClr>
                <a:schemeClr val="lt1"/>
              </a:buClr>
              <a:buSzPct val="128571"/>
              <a:buFont typeface="Arial"/>
              <a:buChar char="•"/>
            </a:pPr>
            <a:r>
              <a:rPr lang="en-CA" sz="1400">
                <a:solidFill>
                  <a:srgbClr val="FFFFFF"/>
                </a:solidFill>
                <a:latin typeface="Open Sans"/>
                <a:ea typeface="Open Sans"/>
                <a:cs typeface="Open Sans"/>
                <a:sym typeface="Open Sans"/>
              </a:rPr>
              <a:t>Estimated weekly trip decline %</a:t>
            </a:r>
            <a:endParaRPr/>
          </a:p>
          <a:p>
            <a:pPr indent="-151447" lvl="1" marL="628650" rtl="0" algn="l">
              <a:lnSpc>
                <a:spcPct val="130000"/>
              </a:lnSpc>
              <a:spcBef>
                <a:spcPts val="1000"/>
              </a:spcBef>
              <a:spcAft>
                <a:spcPts val="0"/>
              </a:spcAft>
              <a:buClr>
                <a:schemeClr val="lt1"/>
              </a:buClr>
              <a:buSzPct val="100000"/>
              <a:buFont typeface="Arial"/>
              <a:buChar char="•"/>
            </a:pPr>
            <a:r>
              <a:rPr i="0" lang="en-CA" u="none" cap="none" strike="noStrike">
                <a:solidFill>
                  <a:srgbClr val="FFFFFF"/>
                </a:solidFill>
                <a:latin typeface="Open Sans"/>
                <a:ea typeface="Open Sans"/>
                <a:cs typeface="Open Sans"/>
                <a:sym typeface="Open Sans"/>
              </a:rPr>
              <a:t>Non-frequent Members: 17%</a:t>
            </a:r>
            <a:endParaRPr/>
          </a:p>
          <a:p>
            <a:pPr indent="-151447" lvl="1" marL="628650" rtl="0" algn="l">
              <a:lnSpc>
                <a:spcPct val="130000"/>
              </a:lnSpc>
              <a:spcBef>
                <a:spcPts val="1000"/>
              </a:spcBef>
              <a:spcAft>
                <a:spcPts val="0"/>
              </a:spcAft>
              <a:buClr>
                <a:schemeClr val="lt1"/>
              </a:buClr>
              <a:buSzPct val="100000"/>
              <a:buFont typeface="Arial"/>
              <a:buChar char="•"/>
            </a:pPr>
            <a:r>
              <a:rPr i="0" lang="en-CA" u="none" cap="none" strike="noStrike">
                <a:solidFill>
                  <a:srgbClr val="FFFFFF"/>
                </a:solidFill>
                <a:latin typeface="Open Sans"/>
                <a:ea typeface="Open Sans"/>
                <a:cs typeface="Open Sans"/>
                <a:sym typeface="Open Sans"/>
              </a:rPr>
              <a:t>Regular Members: 25% </a:t>
            </a:r>
            <a:endParaRPr/>
          </a:p>
          <a:p>
            <a:pPr indent="0" lvl="0" marL="0" rtl="0" algn="l">
              <a:lnSpc>
                <a:spcPct val="130000"/>
              </a:lnSpc>
              <a:spcBef>
                <a:spcPts val="1000"/>
              </a:spcBef>
              <a:spcAft>
                <a:spcPts val="0"/>
              </a:spcAft>
              <a:buSzPct val="150000"/>
              <a:buNone/>
            </a:pPr>
            <a:r>
              <a:t/>
            </a:r>
            <a:endParaRPr b="1" i="0" sz="1200" u="none" cap="none" strike="noStrike">
              <a:solidFill>
                <a:srgbClr val="FFFFFF"/>
              </a:solidFill>
              <a:latin typeface="Open Sans"/>
              <a:ea typeface="Open Sans"/>
              <a:cs typeface="Open Sans"/>
              <a:sym typeface="Open Sans"/>
            </a:endParaRPr>
          </a:p>
          <a:p>
            <a:pPr indent="0" lvl="0" marL="0" rtl="0" algn="l">
              <a:lnSpc>
                <a:spcPct val="130000"/>
              </a:lnSpc>
              <a:spcBef>
                <a:spcPts val="1000"/>
              </a:spcBef>
              <a:spcAft>
                <a:spcPts val="0"/>
              </a:spcAft>
              <a:buSzPct val="163636"/>
              <a:buNone/>
            </a:pPr>
            <a:r>
              <a:t/>
            </a:r>
            <a:endParaRPr b="1" sz="1100">
              <a:solidFill>
                <a:srgbClr val="FFFFFF"/>
              </a:solidFill>
              <a:latin typeface="Open Sans"/>
              <a:ea typeface="Open Sans"/>
              <a:cs typeface="Open Sans"/>
              <a:sym typeface="Open Sans"/>
            </a:endParaRPr>
          </a:p>
          <a:p>
            <a:pPr indent="0" lvl="0" marL="0" rtl="0" algn="l">
              <a:lnSpc>
                <a:spcPct val="130000"/>
              </a:lnSpc>
              <a:spcBef>
                <a:spcPts val="1000"/>
              </a:spcBef>
              <a:spcAft>
                <a:spcPts val="0"/>
              </a:spcAft>
              <a:buSzPct val="163636"/>
              <a:buNone/>
            </a:pPr>
            <a:r>
              <a:t/>
            </a:r>
            <a:endParaRPr b="1" i="0" sz="1100" u="none" cap="none" strike="noStrike">
              <a:solidFill>
                <a:srgbClr val="FFFFFF"/>
              </a:solidFill>
              <a:latin typeface="Open Sans"/>
              <a:ea typeface="Open Sans"/>
              <a:cs typeface="Open Sans"/>
              <a:sym typeface="Open Sans"/>
            </a:endParaRPr>
          </a:p>
          <a:p>
            <a:pPr indent="0" lvl="0" marL="0" rtl="0" algn="l">
              <a:lnSpc>
                <a:spcPct val="130000"/>
              </a:lnSpc>
              <a:spcBef>
                <a:spcPts val="1000"/>
              </a:spcBef>
              <a:spcAft>
                <a:spcPts val="0"/>
              </a:spcAft>
              <a:buSzPct val="156521"/>
              <a:buNone/>
            </a:pPr>
            <a:r>
              <a:t/>
            </a:r>
            <a:endParaRPr sz="1150">
              <a:solidFill>
                <a:schemeClr val="lt1"/>
              </a:solidFill>
              <a:latin typeface="Open Sans"/>
              <a:ea typeface="Open Sans"/>
              <a:cs typeface="Open Sans"/>
              <a:sym typeface="Open Sans"/>
            </a:endParaRPr>
          </a:p>
          <a:p>
            <a:pPr indent="-228600" lvl="0" marL="457200" rtl="0" algn="l">
              <a:lnSpc>
                <a:spcPct val="130000"/>
              </a:lnSpc>
              <a:spcBef>
                <a:spcPts val="1000"/>
              </a:spcBef>
              <a:spcAft>
                <a:spcPts val="0"/>
              </a:spcAft>
              <a:buClr>
                <a:schemeClr val="lt1"/>
              </a:buClr>
              <a:buSzPct val="100000"/>
              <a:buFont typeface="Open Sans"/>
              <a:buNone/>
            </a:pPr>
            <a:r>
              <a:t/>
            </a:r>
            <a:endParaRPr sz="1150">
              <a:solidFill>
                <a:schemeClr val="lt1"/>
              </a:solidFill>
              <a:latin typeface="Open Sans"/>
              <a:ea typeface="Open Sans"/>
              <a:cs typeface="Open Sans"/>
              <a:sym typeface="Open Sans"/>
            </a:endParaRPr>
          </a:p>
          <a:p>
            <a:pPr indent="0" lvl="0" marL="0" rtl="0" algn="l">
              <a:lnSpc>
                <a:spcPct val="115000"/>
              </a:lnSpc>
              <a:spcBef>
                <a:spcPts val="1000"/>
              </a:spcBef>
              <a:spcAft>
                <a:spcPts val="0"/>
              </a:spcAft>
              <a:buSzPct val="156521"/>
              <a:buNone/>
            </a:pPr>
            <a:r>
              <a:t/>
            </a:r>
            <a:endParaRPr sz="1150">
              <a:solidFill>
                <a:schemeClr val="lt1"/>
              </a:solidFill>
              <a:latin typeface="Open Sans"/>
              <a:ea typeface="Open Sans"/>
              <a:cs typeface="Open Sans"/>
              <a:sym typeface="Open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3" name="Shape 193"/>
        <p:cNvGrpSpPr/>
        <p:nvPr/>
      </p:nvGrpSpPr>
      <p:grpSpPr>
        <a:xfrm>
          <a:off x="0" y="0"/>
          <a:ext cx="0" cy="0"/>
          <a:chOff x="0" y="0"/>
          <a:chExt cx="0" cy="0"/>
        </a:xfrm>
      </p:grpSpPr>
      <p:sp>
        <p:nvSpPr>
          <p:cNvPr id="194" name="Google Shape;194;p13"/>
          <p:cNvSpPr txBox="1"/>
          <p:nvPr>
            <p:ph type="title"/>
          </p:nvPr>
        </p:nvSpPr>
        <p:spPr>
          <a:xfrm>
            <a:off x="311700" y="243550"/>
            <a:ext cx="8520600" cy="831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CA" sz="2600">
                <a:solidFill>
                  <a:srgbClr val="11BAE0"/>
                </a:solidFill>
                <a:latin typeface="Open Sans Medium"/>
                <a:ea typeface="Open Sans Medium"/>
                <a:cs typeface="Open Sans Medium"/>
                <a:sym typeface="Open Sans Medium"/>
              </a:rPr>
              <a:t>Impact Comparison by Fee Amount</a:t>
            </a:r>
            <a:endParaRPr sz="2600">
              <a:solidFill>
                <a:srgbClr val="11BAE0"/>
              </a:solidFill>
              <a:latin typeface="Open Sans Medium"/>
              <a:ea typeface="Open Sans Medium"/>
              <a:cs typeface="Open Sans Medium"/>
              <a:sym typeface="Open Sans Medium"/>
            </a:endParaRPr>
          </a:p>
        </p:txBody>
      </p:sp>
      <p:graphicFrame>
        <p:nvGraphicFramePr>
          <p:cNvPr id="195" name="Google Shape;195;p13"/>
          <p:cNvGraphicFramePr/>
          <p:nvPr/>
        </p:nvGraphicFramePr>
        <p:xfrm>
          <a:off x="557739" y="1389079"/>
          <a:ext cx="3000000" cy="3000000"/>
        </p:xfrm>
        <a:graphic>
          <a:graphicData uri="http://schemas.openxmlformats.org/drawingml/2006/table">
            <a:tbl>
              <a:tblPr>
                <a:noFill/>
                <a:tableStyleId>{3709402C-4478-4835-A1FB-528BE8CD2A83}</a:tableStyleId>
              </a:tblPr>
              <a:tblGrid>
                <a:gridCol w="1110575"/>
                <a:gridCol w="1110575"/>
                <a:gridCol w="1110575"/>
                <a:gridCol w="1110575"/>
                <a:gridCol w="1110575"/>
                <a:gridCol w="1110575"/>
                <a:gridCol w="1110575"/>
              </a:tblGrid>
              <a:tr h="794600">
                <a:tc>
                  <a:txBody>
                    <a:bodyPr/>
                    <a:lstStyle/>
                    <a:p>
                      <a:pPr indent="0" lvl="0" marL="0" marR="0" rtl="0" algn="l">
                        <a:lnSpc>
                          <a:spcPct val="100000"/>
                        </a:lnSpc>
                        <a:spcBef>
                          <a:spcPts val="0"/>
                        </a:spcBef>
                        <a:spcAft>
                          <a:spcPts val="0"/>
                        </a:spcAft>
                        <a:buClr>
                          <a:srgbClr val="000000"/>
                        </a:buClr>
                        <a:buSzPts val="1000"/>
                        <a:buFont typeface="Arial"/>
                        <a:buNone/>
                      </a:pPr>
                      <a:br>
                        <a:rPr lang="en-CA" sz="1000" u="none" cap="none" strike="noStrike">
                          <a:solidFill>
                            <a:schemeClr val="lt1"/>
                          </a:solidFill>
                        </a:rPr>
                      </a:br>
                      <a:endParaRPr sz="1000" u="none" cap="none" strike="noStrike">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b="0" i="1" lang="en-CA" sz="1000" u="none" cap="none" strike="noStrike">
                          <a:solidFill>
                            <a:schemeClr val="lt1"/>
                          </a:solidFill>
                          <a:latin typeface="Arial"/>
                          <a:ea typeface="Arial"/>
                          <a:cs typeface="Arial"/>
                          <a:sym typeface="Arial"/>
                        </a:rPr>
                        <a:t>Control Group (Fully refund)</a:t>
                      </a:r>
                      <a:endParaRPr i="1" sz="1000" u="none" cap="none" strike="noStrike">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b="0" i="1" lang="en-CA" sz="1000" u="none" cap="none" strike="noStrike">
                          <a:solidFill>
                            <a:schemeClr val="lt1"/>
                          </a:solidFill>
                          <a:latin typeface="Arial"/>
                          <a:ea typeface="Arial"/>
                          <a:cs typeface="Arial"/>
                          <a:sym typeface="Arial"/>
                        </a:rPr>
                        <a:t>$251-300</a:t>
                      </a:r>
                      <a:endParaRPr i="1" sz="1000" u="none" cap="none" strike="noStrike">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b="0" i="1" lang="en-CA" sz="1000" u="none" cap="none" strike="noStrike">
                          <a:solidFill>
                            <a:schemeClr val="lt1"/>
                          </a:solidFill>
                          <a:latin typeface="Arial"/>
                          <a:ea typeface="Arial"/>
                          <a:cs typeface="Arial"/>
                          <a:sym typeface="Arial"/>
                        </a:rPr>
                        <a:t>$301-350</a:t>
                      </a:r>
                      <a:br>
                        <a:rPr b="0" i="1" lang="en-CA" sz="1000" u="none" cap="none" strike="noStrike">
                          <a:solidFill>
                            <a:schemeClr val="lt1"/>
                          </a:solidFill>
                          <a:latin typeface="Arial"/>
                          <a:ea typeface="Arial"/>
                          <a:cs typeface="Arial"/>
                          <a:sym typeface="Arial"/>
                        </a:rPr>
                      </a:br>
                      <a:endParaRPr i="1" sz="1000" u="none" cap="none" strike="noStrike">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b="0" i="1" lang="en-CA" sz="1000" u="none" cap="none" strike="noStrike">
                          <a:solidFill>
                            <a:schemeClr val="lt1"/>
                          </a:solidFill>
                          <a:latin typeface="Arial"/>
                          <a:ea typeface="Arial"/>
                          <a:cs typeface="Arial"/>
                          <a:sym typeface="Arial"/>
                        </a:rPr>
                        <a:t>$351-400</a:t>
                      </a:r>
                      <a:br>
                        <a:rPr b="0" i="1" lang="en-CA" sz="1000" u="none" cap="none" strike="noStrike">
                          <a:solidFill>
                            <a:schemeClr val="lt1"/>
                          </a:solidFill>
                          <a:latin typeface="Arial"/>
                          <a:ea typeface="Arial"/>
                          <a:cs typeface="Arial"/>
                          <a:sym typeface="Arial"/>
                        </a:rPr>
                      </a:br>
                      <a:endParaRPr i="1" sz="1000" u="none" cap="none" strike="noStrike">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b="0" i="1" lang="en-CA" sz="1000" u="none" cap="none" strike="noStrike">
                          <a:solidFill>
                            <a:schemeClr val="lt1"/>
                          </a:solidFill>
                          <a:latin typeface="Arial"/>
                          <a:ea typeface="Arial"/>
                          <a:cs typeface="Arial"/>
                          <a:sym typeface="Arial"/>
                        </a:rPr>
                        <a:t>Partially Refunded</a:t>
                      </a:r>
                      <a:endParaRPr i="1" sz="1000" u="none" cap="none" strike="noStrike">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b="0" i="0" lang="en-CA" sz="1000" u="none" cap="none" strike="noStrike">
                          <a:solidFill>
                            <a:schemeClr val="lt1"/>
                          </a:solidFill>
                          <a:latin typeface="Arial"/>
                          <a:ea typeface="Arial"/>
                          <a:cs typeface="Arial"/>
                          <a:sym typeface="Arial"/>
                        </a:rPr>
                        <a:t>$114 (Spilled Hot Chocolate)</a:t>
                      </a:r>
                      <a:endParaRPr sz="1000" u="none" cap="none" strike="noStrike">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92D050"/>
                    </a:solidFill>
                  </a:tcPr>
                </a:tc>
              </a:tr>
              <a:tr h="547575">
                <a:tc>
                  <a:txBody>
                    <a:bodyPr/>
                    <a:lstStyle/>
                    <a:p>
                      <a:pPr indent="0" lvl="0" marL="0" marR="0" rtl="0" algn="l">
                        <a:lnSpc>
                          <a:spcPct val="100000"/>
                        </a:lnSpc>
                        <a:spcBef>
                          <a:spcPts val="0"/>
                        </a:spcBef>
                        <a:spcAft>
                          <a:spcPts val="0"/>
                        </a:spcAft>
                        <a:buClr>
                          <a:srgbClr val="000000"/>
                        </a:buClr>
                        <a:buSzPts val="1000"/>
                        <a:buFont typeface="Arial"/>
                        <a:buNone/>
                      </a:pPr>
                      <a:r>
                        <a:rPr b="0" i="0" lang="en-CA" sz="1000" u="none" cap="none" strike="noStrike">
                          <a:solidFill>
                            <a:schemeClr val="lt1"/>
                          </a:solidFill>
                          <a:latin typeface="Arial"/>
                          <a:ea typeface="Arial"/>
                          <a:cs typeface="Arial"/>
                          <a:sym typeface="Arial"/>
                        </a:rPr>
                        <a:t>Weekly Trip Decline (median)</a:t>
                      </a:r>
                      <a:endParaRPr sz="1000" u="none" cap="none" strike="noStrike">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b="0" i="0" lang="en-CA" sz="1000" u="none" cap="none" strike="noStrike">
                          <a:solidFill>
                            <a:schemeClr val="lt1"/>
                          </a:solidFill>
                          <a:latin typeface="Arial"/>
                          <a:ea typeface="Arial"/>
                          <a:cs typeface="Arial"/>
                          <a:sym typeface="Arial"/>
                        </a:rPr>
                        <a:t>7%</a:t>
                      </a:r>
                      <a:endParaRPr sz="1000" u="none" cap="none" strike="noStrike">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b="0" i="0" lang="en-CA" sz="1000" u="none" cap="none" strike="noStrike">
                          <a:solidFill>
                            <a:schemeClr val="lt1"/>
                          </a:solidFill>
                          <a:latin typeface="Arial"/>
                          <a:ea typeface="Arial"/>
                          <a:cs typeface="Arial"/>
                          <a:sym typeface="Arial"/>
                        </a:rPr>
                        <a:t>22%</a:t>
                      </a:r>
                      <a:endParaRPr sz="1000" u="none" cap="none" strike="noStrike">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b="0" i="0" lang="en-CA" sz="1000" u="none" cap="none" strike="noStrike">
                          <a:solidFill>
                            <a:schemeClr val="lt1"/>
                          </a:solidFill>
                          <a:latin typeface="Arial"/>
                          <a:ea typeface="Arial"/>
                          <a:cs typeface="Arial"/>
                          <a:sym typeface="Arial"/>
                        </a:rPr>
                        <a:t>28%</a:t>
                      </a:r>
                      <a:endParaRPr sz="1000" u="none" cap="none" strike="noStrike">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b="0" i="0" lang="en-CA" sz="1000" u="none" cap="none" strike="noStrike">
                          <a:solidFill>
                            <a:schemeClr val="lt1"/>
                          </a:solidFill>
                          <a:latin typeface="Arial"/>
                          <a:ea typeface="Arial"/>
                          <a:cs typeface="Arial"/>
                          <a:sym typeface="Arial"/>
                        </a:rPr>
                        <a:t>34%</a:t>
                      </a:r>
                      <a:endParaRPr sz="1000" u="none" cap="none" strike="noStrike">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b="0" i="0" lang="en-CA" sz="1000" u="none" cap="none" strike="noStrike">
                          <a:solidFill>
                            <a:schemeClr val="lt1"/>
                          </a:solidFill>
                          <a:latin typeface="Arial"/>
                          <a:ea typeface="Arial"/>
                          <a:cs typeface="Arial"/>
                          <a:sym typeface="Arial"/>
                        </a:rPr>
                        <a:t>30%</a:t>
                      </a:r>
                      <a:endParaRPr sz="1000" u="none" cap="none" strike="noStrike">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b="0" i="0" lang="en-CA" sz="1000" u="none" cap="none" strike="noStrike">
                          <a:solidFill>
                            <a:schemeClr val="lt1"/>
                          </a:solidFill>
                          <a:latin typeface="Arial"/>
                          <a:ea typeface="Arial"/>
                          <a:cs typeface="Arial"/>
                          <a:sym typeface="Arial"/>
                        </a:rPr>
                        <a:t>9%</a:t>
                      </a:r>
                      <a:endParaRPr sz="1000" u="none" cap="none" strike="noStrike">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92D050"/>
                    </a:solidFill>
                  </a:tcPr>
                </a:tc>
              </a:tr>
              <a:tr h="794600">
                <a:tc>
                  <a:txBody>
                    <a:bodyPr/>
                    <a:lstStyle/>
                    <a:p>
                      <a:pPr indent="0" lvl="0" marL="0" marR="0" rtl="0" algn="l">
                        <a:lnSpc>
                          <a:spcPct val="100000"/>
                        </a:lnSpc>
                        <a:spcBef>
                          <a:spcPts val="0"/>
                        </a:spcBef>
                        <a:spcAft>
                          <a:spcPts val="0"/>
                        </a:spcAft>
                        <a:buClr>
                          <a:srgbClr val="000000"/>
                        </a:buClr>
                        <a:buSzPts val="1000"/>
                        <a:buFont typeface="Arial"/>
                        <a:buNone/>
                      </a:pPr>
                      <a:r>
                        <a:rPr b="0" i="0" lang="en-CA" sz="1000" u="none" cap="none" strike="noStrike">
                          <a:solidFill>
                            <a:schemeClr val="lt1"/>
                          </a:solidFill>
                          <a:latin typeface="Arial"/>
                          <a:ea typeface="Arial"/>
                          <a:cs typeface="Arial"/>
                          <a:sym typeface="Arial"/>
                        </a:rPr>
                        <a:t>P-Value</a:t>
                      </a:r>
                      <a:endParaRPr sz="1400" u="none" cap="none" strike="noStrike"/>
                    </a:p>
                    <a:p>
                      <a:pPr indent="0" lvl="0" marL="0" marR="0" rtl="0" algn="l">
                        <a:lnSpc>
                          <a:spcPct val="100000"/>
                        </a:lnSpc>
                        <a:spcBef>
                          <a:spcPts val="0"/>
                        </a:spcBef>
                        <a:spcAft>
                          <a:spcPts val="0"/>
                        </a:spcAft>
                        <a:buClr>
                          <a:srgbClr val="000000"/>
                        </a:buClr>
                        <a:buSzPts val="1000"/>
                        <a:buFont typeface="Arial"/>
                        <a:buNone/>
                      </a:pPr>
                      <a:r>
                        <a:rPr b="0" i="0" lang="en-CA" sz="1000" u="none" cap="none" strike="noStrike">
                          <a:solidFill>
                            <a:schemeClr val="lt1"/>
                          </a:solidFill>
                          <a:latin typeface="Arial"/>
                          <a:ea typeface="Arial"/>
                          <a:cs typeface="Arial"/>
                          <a:sym typeface="Arial"/>
                        </a:rPr>
                        <a:t>(is the decline significant)</a:t>
                      </a:r>
                      <a:endParaRPr sz="1000" u="none" cap="none" strike="noStrike">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br>
                        <a:rPr lang="en-CA" sz="1000" u="none" cap="none" strike="noStrike">
                          <a:solidFill>
                            <a:schemeClr val="lt1"/>
                          </a:solidFill>
                        </a:rPr>
                      </a:br>
                      <a:endParaRPr sz="1000" u="none" cap="none" strike="noStrike">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b="0" i="0" lang="en-CA" sz="1000" u="none" cap="none" strike="noStrike">
                          <a:solidFill>
                            <a:schemeClr val="lt1"/>
                          </a:solidFill>
                          <a:latin typeface="Arial"/>
                          <a:ea typeface="Arial"/>
                          <a:cs typeface="Arial"/>
                          <a:sym typeface="Arial"/>
                        </a:rPr>
                        <a:t>&lt;0.05</a:t>
                      </a:r>
                      <a:endParaRPr sz="1000" u="none" cap="none" strike="noStrike">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b="0" i="0" lang="en-CA" sz="1000" u="none" cap="none" strike="noStrike">
                          <a:solidFill>
                            <a:schemeClr val="lt1"/>
                          </a:solidFill>
                          <a:latin typeface="Arial"/>
                          <a:ea typeface="Arial"/>
                          <a:cs typeface="Arial"/>
                          <a:sym typeface="Arial"/>
                        </a:rPr>
                        <a:t>&lt;0.05</a:t>
                      </a:r>
                      <a:endParaRPr sz="1000" u="none" cap="none" strike="noStrike">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b="0" i="0" lang="en-CA" sz="1000" u="none" cap="none" strike="noStrike">
                          <a:solidFill>
                            <a:schemeClr val="lt1"/>
                          </a:solidFill>
                          <a:latin typeface="Arial"/>
                          <a:ea typeface="Arial"/>
                          <a:cs typeface="Arial"/>
                          <a:sym typeface="Arial"/>
                        </a:rPr>
                        <a:t>&lt;0.05</a:t>
                      </a:r>
                      <a:endParaRPr sz="1000" u="none" cap="none" strike="noStrike">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b="0" i="0" lang="en-CA" sz="1000" u="none" cap="none" strike="noStrike">
                          <a:solidFill>
                            <a:schemeClr val="lt1"/>
                          </a:solidFill>
                          <a:latin typeface="Arial"/>
                          <a:ea typeface="Arial"/>
                          <a:cs typeface="Arial"/>
                          <a:sym typeface="Arial"/>
                        </a:rPr>
                        <a:t>&lt; 0.05</a:t>
                      </a:r>
                      <a:endParaRPr sz="1000" u="none" cap="none" strike="noStrike">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b="0" i="0" lang="en-CA" sz="1000" u="none" cap="none" strike="noStrike">
                          <a:solidFill>
                            <a:schemeClr val="lt1"/>
                          </a:solidFill>
                          <a:latin typeface="Arial"/>
                          <a:ea typeface="Arial"/>
                          <a:cs typeface="Arial"/>
                          <a:sym typeface="Arial"/>
                        </a:rPr>
                        <a:t>0.15</a:t>
                      </a:r>
                      <a:endParaRPr sz="1000" u="none" cap="none" strike="noStrike">
                        <a:solidFill>
                          <a:schemeClr val="lt1"/>
                        </a:solidFill>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92D050"/>
                    </a:solidFill>
                  </a:tcPr>
                </a:tc>
              </a:tr>
            </a:tbl>
          </a:graphicData>
        </a:graphic>
      </p:graphicFrame>
      <p:sp>
        <p:nvSpPr>
          <p:cNvPr id="196" name="Google Shape;196;p13"/>
          <p:cNvSpPr/>
          <p:nvPr/>
        </p:nvSpPr>
        <p:spPr>
          <a:xfrm>
            <a:off x="1511300" y="2000250"/>
            <a:ext cx="9144000" cy="457200"/>
          </a:xfrm>
          <a:prstGeom prst="rect">
            <a:avLst/>
          </a:prstGeom>
          <a:noFill/>
          <a:ln>
            <a:noFill/>
          </a:ln>
        </p:spPr>
        <p:txBody>
          <a:bodyPr anchorCtr="0" anchor="ctr" bIns="0" lIns="91425" spcFirstLastPara="1" rIns="91425" wrap="square" tIns="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97" name="Google Shape;197;p13"/>
          <p:cNvSpPr txBox="1"/>
          <p:nvPr/>
        </p:nvSpPr>
        <p:spPr>
          <a:xfrm>
            <a:off x="557741" y="945007"/>
            <a:ext cx="8028517" cy="311175"/>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Clr>
                <a:srgbClr val="000000"/>
              </a:buClr>
              <a:buSzPts val="1200"/>
              <a:buFont typeface="Arial"/>
              <a:buNone/>
            </a:pPr>
            <a:r>
              <a:rPr b="1" i="0" lang="en-CA" sz="1200" u="none" cap="none" strike="noStrike">
                <a:solidFill>
                  <a:schemeClr val="lt1"/>
                </a:solidFill>
                <a:latin typeface="Open Sans"/>
                <a:ea typeface="Open Sans"/>
                <a:cs typeface="Open Sans"/>
                <a:sym typeface="Open Sans"/>
              </a:rPr>
              <a:t>Conducted </a:t>
            </a:r>
            <a:r>
              <a:rPr b="1" i="0" lang="en-CA" sz="1200" u="none" cap="none" strike="noStrike">
                <a:solidFill>
                  <a:schemeClr val="lt1"/>
                </a:solidFill>
                <a:latin typeface="Arial"/>
                <a:ea typeface="Arial"/>
                <a:cs typeface="Arial"/>
                <a:sym typeface="Arial"/>
              </a:rPr>
              <a:t>Mann–Whitney U test to compare avg weekly trip decline by different fee amount</a:t>
            </a:r>
            <a:r>
              <a:rPr b="1" i="0" lang="en-CA" sz="1200" u="none" cap="none" strike="noStrike">
                <a:solidFill>
                  <a:schemeClr val="lt1"/>
                </a:solidFill>
                <a:latin typeface="Open Sans"/>
                <a:ea typeface="Open Sans"/>
                <a:cs typeface="Open Sans"/>
                <a:sym typeface="Open Sans"/>
              </a:rPr>
              <a:t> </a:t>
            </a:r>
            <a:endParaRPr b="0" i="0" sz="1400" u="none" cap="none" strike="noStrike">
              <a:solidFill>
                <a:srgbClr val="000000"/>
              </a:solidFill>
              <a:latin typeface="Arial"/>
              <a:ea typeface="Arial"/>
              <a:cs typeface="Arial"/>
              <a:sym typeface="Arial"/>
            </a:endParaRPr>
          </a:p>
        </p:txBody>
      </p:sp>
      <p:sp>
        <p:nvSpPr>
          <p:cNvPr id="198" name="Google Shape;198;p13"/>
          <p:cNvSpPr txBox="1"/>
          <p:nvPr/>
        </p:nvSpPr>
        <p:spPr>
          <a:xfrm>
            <a:off x="430464" y="3709901"/>
            <a:ext cx="8028517" cy="1159613"/>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Clr>
                <a:srgbClr val="000000"/>
              </a:buClr>
              <a:buSzPts val="1200"/>
              <a:buFont typeface="Arial"/>
              <a:buNone/>
            </a:pPr>
            <a:r>
              <a:rPr b="1" i="0" lang="en-CA" sz="1200" u="none" cap="none" strike="noStrike">
                <a:solidFill>
                  <a:srgbClr val="11BAE0"/>
                </a:solidFill>
                <a:latin typeface="Open Sans"/>
                <a:ea typeface="Open Sans"/>
                <a:cs typeface="Open Sans"/>
                <a:sym typeface="Open Sans"/>
              </a:rPr>
              <a:t>Conclusion: </a:t>
            </a:r>
            <a:r>
              <a:rPr b="1" i="0" lang="en-CA" sz="1200" u="none" cap="none" strike="noStrike">
                <a:solidFill>
                  <a:schemeClr val="lt1"/>
                </a:solidFill>
                <a:latin typeface="Arial"/>
                <a:ea typeface="Arial"/>
                <a:cs typeface="Arial"/>
                <a:sym typeface="Arial"/>
              </a:rPr>
              <a:t>Members who were charged with Tow Fee, regardless of fee amount or if partially refunded with processing fee, all show significant weekly trip decline. </a:t>
            </a:r>
            <a:endParaRPr b="0" i="0" sz="1400" u="none" cap="none" strike="noStrike">
              <a:solidFill>
                <a:srgbClr val="000000"/>
              </a:solidFill>
              <a:latin typeface="Arial"/>
              <a:ea typeface="Arial"/>
              <a:cs typeface="Arial"/>
              <a:sym typeface="Arial"/>
            </a:endParaRPr>
          </a:p>
          <a:p>
            <a:pPr indent="0" lvl="0" marL="0" marR="0" rtl="0" algn="l">
              <a:lnSpc>
                <a:spcPct val="130000"/>
              </a:lnSpc>
              <a:spcBef>
                <a:spcPts val="1000"/>
              </a:spcBef>
              <a:spcAft>
                <a:spcPts val="0"/>
              </a:spcAft>
              <a:buClr>
                <a:srgbClr val="000000"/>
              </a:buClr>
              <a:buSzPts val="1200"/>
              <a:buFont typeface="Arial"/>
              <a:buNone/>
            </a:pPr>
            <a:r>
              <a:rPr b="1" i="0" lang="en-CA" sz="1200" u="none" cap="none" strike="noStrike">
                <a:solidFill>
                  <a:schemeClr val="lt1"/>
                </a:solidFill>
                <a:latin typeface="Arial"/>
                <a:ea typeface="Arial"/>
                <a:cs typeface="Arial"/>
                <a:sym typeface="Arial"/>
              </a:rPr>
              <a:t>In contrast,  members who were charged with $114 for “Spilled Hot Chocolate” doesn’t show statistically significant larger decline. </a:t>
            </a:r>
            <a:endParaRPr b="1" i="0" sz="1000" u="none" cap="none" strike="noStrike">
              <a:solidFill>
                <a:schemeClr val="lt1"/>
              </a:solidFill>
              <a:latin typeface="Open Sans"/>
              <a:ea typeface="Open Sans"/>
              <a:cs typeface="Open Sans"/>
              <a:sym typeface="Open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02" name="Shape 202"/>
        <p:cNvGrpSpPr/>
        <p:nvPr/>
      </p:nvGrpSpPr>
      <p:grpSpPr>
        <a:xfrm>
          <a:off x="0" y="0"/>
          <a:ext cx="0" cy="0"/>
          <a:chOff x="0" y="0"/>
          <a:chExt cx="0" cy="0"/>
        </a:xfrm>
      </p:grpSpPr>
      <p:sp>
        <p:nvSpPr>
          <p:cNvPr id="203" name="Google Shape;203;p14"/>
          <p:cNvSpPr txBox="1"/>
          <p:nvPr>
            <p:ph type="title"/>
          </p:nvPr>
        </p:nvSpPr>
        <p:spPr>
          <a:xfrm>
            <a:off x="311700" y="243550"/>
            <a:ext cx="8520600" cy="831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CA" sz="2600">
                <a:solidFill>
                  <a:srgbClr val="11BAE0"/>
                </a:solidFill>
                <a:latin typeface="Open Sans Medium"/>
                <a:ea typeface="Open Sans Medium"/>
                <a:cs typeface="Open Sans Medium"/>
                <a:sym typeface="Open Sans Medium"/>
              </a:rPr>
              <a:t>Recommendations</a:t>
            </a:r>
            <a:endParaRPr sz="2600">
              <a:solidFill>
                <a:srgbClr val="11BAE0"/>
              </a:solidFill>
              <a:latin typeface="Open Sans Medium"/>
              <a:ea typeface="Open Sans Medium"/>
              <a:cs typeface="Open Sans Medium"/>
              <a:sym typeface="Open Sans Medium"/>
            </a:endParaRPr>
          </a:p>
        </p:txBody>
      </p:sp>
      <p:sp>
        <p:nvSpPr>
          <p:cNvPr id="204" name="Google Shape;204;p14"/>
          <p:cNvSpPr txBox="1"/>
          <p:nvPr>
            <p:ph idx="1" type="body"/>
          </p:nvPr>
        </p:nvSpPr>
        <p:spPr>
          <a:xfrm>
            <a:off x="397150" y="1074850"/>
            <a:ext cx="8349700" cy="3539355"/>
          </a:xfrm>
          <a:prstGeom prst="rect">
            <a:avLst/>
          </a:prstGeom>
          <a:noFill/>
          <a:ln>
            <a:noFill/>
          </a:ln>
        </p:spPr>
        <p:txBody>
          <a:bodyPr anchorCtr="0" anchor="t" bIns="91425" lIns="91425" spcFirstLastPara="1" rIns="91425" wrap="square" tIns="91425">
            <a:normAutofit/>
          </a:bodyPr>
          <a:lstStyle/>
          <a:p>
            <a:pPr indent="0" lvl="0" marL="0" rtl="0" algn="l">
              <a:lnSpc>
                <a:spcPct val="130000"/>
              </a:lnSpc>
              <a:spcBef>
                <a:spcPts val="1000"/>
              </a:spcBef>
              <a:spcAft>
                <a:spcPts val="0"/>
              </a:spcAft>
              <a:buSzPts val="1800"/>
              <a:buNone/>
            </a:pPr>
            <a:r>
              <a:t/>
            </a:r>
            <a:endParaRPr b="1" i="0" sz="1200" u="none" cap="none" strike="noStrike">
              <a:solidFill>
                <a:srgbClr val="FFFFFF"/>
              </a:solidFill>
              <a:latin typeface="Open Sans"/>
              <a:ea typeface="Open Sans"/>
              <a:cs typeface="Open Sans"/>
              <a:sym typeface="Open Sans"/>
            </a:endParaRPr>
          </a:p>
          <a:p>
            <a:pPr indent="0" lvl="0" marL="0" rtl="0" algn="l">
              <a:lnSpc>
                <a:spcPct val="130000"/>
              </a:lnSpc>
              <a:spcBef>
                <a:spcPts val="1000"/>
              </a:spcBef>
              <a:spcAft>
                <a:spcPts val="0"/>
              </a:spcAft>
              <a:buSzPts val="1800"/>
              <a:buNone/>
            </a:pPr>
            <a:r>
              <a:t/>
            </a:r>
            <a:endParaRPr b="1" sz="1100">
              <a:solidFill>
                <a:srgbClr val="FFFFFF"/>
              </a:solidFill>
              <a:latin typeface="Open Sans"/>
              <a:ea typeface="Open Sans"/>
              <a:cs typeface="Open Sans"/>
              <a:sym typeface="Open Sans"/>
            </a:endParaRPr>
          </a:p>
          <a:p>
            <a:pPr indent="0" lvl="0" marL="0" rtl="0" algn="l">
              <a:lnSpc>
                <a:spcPct val="130000"/>
              </a:lnSpc>
              <a:spcBef>
                <a:spcPts val="1000"/>
              </a:spcBef>
              <a:spcAft>
                <a:spcPts val="0"/>
              </a:spcAft>
              <a:buSzPts val="1800"/>
              <a:buNone/>
            </a:pPr>
            <a:r>
              <a:t/>
            </a:r>
            <a:endParaRPr b="1" i="0" sz="1100" u="none" cap="none" strike="noStrike">
              <a:solidFill>
                <a:srgbClr val="FFFFFF"/>
              </a:solidFill>
              <a:latin typeface="Open Sans"/>
              <a:ea typeface="Open Sans"/>
              <a:cs typeface="Open Sans"/>
              <a:sym typeface="Open Sans"/>
            </a:endParaRPr>
          </a:p>
          <a:p>
            <a:pPr indent="0" lvl="0" marL="0" rtl="0" algn="l">
              <a:lnSpc>
                <a:spcPct val="130000"/>
              </a:lnSpc>
              <a:spcBef>
                <a:spcPts val="1000"/>
              </a:spcBef>
              <a:spcAft>
                <a:spcPts val="0"/>
              </a:spcAft>
              <a:buSzPts val="1800"/>
              <a:buNone/>
            </a:pPr>
            <a:r>
              <a:t/>
            </a:r>
            <a:endParaRPr sz="1150">
              <a:solidFill>
                <a:schemeClr val="lt1"/>
              </a:solidFill>
              <a:latin typeface="Open Sans"/>
              <a:ea typeface="Open Sans"/>
              <a:cs typeface="Open Sans"/>
              <a:sym typeface="Open Sans"/>
            </a:endParaRPr>
          </a:p>
          <a:p>
            <a:pPr indent="-228600" lvl="0" marL="457200" rtl="0" algn="l">
              <a:lnSpc>
                <a:spcPct val="130000"/>
              </a:lnSpc>
              <a:spcBef>
                <a:spcPts val="1000"/>
              </a:spcBef>
              <a:spcAft>
                <a:spcPts val="0"/>
              </a:spcAft>
              <a:buClr>
                <a:schemeClr val="lt1"/>
              </a:buClr>
              <a:buSzPts val="1150"/>
              <a:buFont typeface="Open Sans"/>
              <a:buNone/>
            </a:pPr>
            <a:r>
              <a:t/>
            </a:r>
            <a:endParaRPr sz="1150">
              <a:solidFill>
                <a:schemeClr val="lt1"/>
              </a:solidFill>
              <a:latin typeface="Open Sans"/>
              <a:ea typeface="Open Sans"/>
              <a:cs typeface="Open Sans"/>
              <a:sym typeface="Open Sans"/>
            </a:endParaRPr>
          </a:p>
          <a:p>
            <a:pPr indent="0" lvl="0" marL="0" rtl="0" algn="l">
              <a:lnSpc>
                <a:spcPct val="115000"/>
              </a:lnSpc>
              <a:spcBef>
                <a:spcPts val="1000"/>
              </a:spcBef>
              <a:spcAft>
                <a:spcPts val="0"/>
              </a:spcAft>
              <a:buSzPts val="1800"/>
              <a:buNone/>
            </a:pPr>
            <a:r>
              <a:t/>
            </a:r>
            <a:endParaRPr sz="1150">
              <a:solidFill>
                <a:schemeClr val="lt1"/>
              </a:solidFill>
              <a:latin typeface="Open Sans"/>
              <a:ea typeface="Open Sans"/>
              <a:cs typeface="Open Sans"/>
              <a:sym typeface="Open Sans"/>
            </a:endParaRPr>
          </a:p>
        </p:txBody>
      </p:sp>
      <p:sp>
        <p:nvSpPr>
          <p:cNvPr id="205" name="Google Shape;205;p14"/>
          <p:cNvSpPr txBox="1"/>
          <p:nvPr/>
        </p:nvSpPr>
        <p:spPr>
          <a:xfrm>
            <a:off x="311700" y="802072"/>
            <a:ext cx="8349700" cy="3539355"/>
          </a:xfrm>
          <a:prstGeom prst="rect">
            <a:avLst/>
          </a:prstGeom>
          <a:noFill/>
          <a:ln>
            <a:noFill/>
          </a:ln>
        </p:spPr>
        <p:txBody>
          <a:bodyPr anchorCtr="0" anchor="t" bIns="91425" lIns="91425" spcFirstLastPara="1" rIns="91425" wrap="square" tIns="91425">
            <a:normAutofit/>
          </a:bodyPr>
          <a:lstStyle/>
          <a:p>
            <a:pPr indent="-171450" lvl="0" marL="171450" marR="0" rtl="0" algn="l">
              <a:lnSpc>
                <a:spcPct val="130000"/>
              </a:lnSpc>
              <a:spcBef>
                <a:spcPts val="1000"/>
              </a:spcBef>
              <a:spcAft>
                <a:spcPts val="0"/>
              </a:spcAft>
              <a:buClr>
                <a:schemeClr val="lt1"/>
              </a:buClr>
              <a:buSzPts val="1800"/>
              <a:buFont typeface="Arial"/>
              <a:buChar char="•"/>
            </a:pPr>
            <a:r>
              <a:rPr b="0" i="0" lang="en-CA" sz="1400" u="none" cap="none" strike="noStrike">
                <a:solidFill>
                  <a:srgbClr val="FFFFFF"/>
                </a:solidFill>
                <a:latin typeface="Open Sans"/>
                <a:ea typeface="Open Sans"/>
                <a:cs typeface="Open Sans"/>
                <a:sym typeface="Open Sans"/>
              </a:rPr>
              <a:t>Set tow fee charge at $150 for non-frequent and regular members to avoid negative impact on their usage pattern. </a:t>
            </a:r>
            <a:endParaRPr b="0" i="0" sz="1400" u="none" cap="none" strike="noStrike">
              <a:solidFill>
                <a:srgbClr val="000000"/>
              </a:solidFill>
              <a:latin typeface="Arial"/>
              <a:ea typeface="Arial"/>
              <a:cs typeface="Arial"/>
              <a:sym typeface="Arial"/>
            </a:endParaRPr>
          </a:p>
          <a:p>
            <a:pPr indent="-171450" lvl="0" marL="171450" marR="0" rtl="0" algn="l">
              <a:lnSpc>
                <a:spcPct val="130000"/>
              </a:lnSpc>
              <a:spcBef>
                <a:spcPts val="1000"/>
              </a:spcBef>
              <a:spcAft>
                <a:spcPts val="0"/>
              </a:spcAft>
              <a:buClr>
                <a:schemeClr val="lt1"/>
              </a:buClr>
              <a:buSzPts val="1800"/>
              <a:buFont typeface="Arial"/>
              <a:buChar char="•"/>
            </a:pPr>
            <a:r>
              <a:rPr b="0" i="0" lang="en-CA" sz="1400" u="none" cap="none" strike="noStrike">
                <a:solidFill>
                  <a:srgbClr val="FFFFFF"/>
                </a:solidFill>
                <a:latin typeface="Open Sans"/>
                <a:ea typeface="Open Sans"/>
                <a:cs typeface="Open Sans"/>
                <a:sym typeface="Open Sans"/>
              </a:rPr>
              <a:t>For frequent members, from given data there is no strong evidence for supporting fee change. </a:t>
            </a:r>
            <a:endParaRPr b="0" i="0" sz="1400" u="none" cap="none" strike="noStrike">
              <a:solidFill>
                <a:srgbClr val="000000"/>
              </a:solidFill>
              <a:latin typeface="Arial"/>
              <a:ea typeface="Arial"/>
              <a:cs typeface="Arial"/>
              <a:sym typeface="Arial"/>
            </a:endParaRPr>
          </a:p>
          <a:p>
            <a:pPr indent="-171450" lvl="0" marL="171450" marR="0" rtl="0" algn="l">
              <a:lnSpc>
                <a:spcPct val="130000"/>
              </a:lnSpc>
              <a:spcBef>
                <a:spcPts val="1000"/>
              </a:spcBef>
              <a:spcAft>
                <a:spcPts val="0"/>
              </a:spcAft>
              <a:buClr>
                <a:schemeClr val="lt1"/>
              </a:buClr>
              <a:buSzPts val="1800"/>
              <a:buFont typeface="Arial"/>
              <a:buChar char="•"/>
            </a:pPr>
            <a:r>
              <a:rPr b="0" i="0" lang="en-CA" sz="1400" u="none" cap="none" strike="noStrike">
                <a:solidFill>
                  <a:srgbClr val="FFFFFF"/>
                </a:solidFill>
                <a:latin typeface="Open Sans"/>
                <a:ea typeface="Open Sans"/>
                <a:cs typeface="Open Sans"/>
                <a:sym typeface="Open Sans"/>
              </a:rPr>
              <a:t>we need to explore other reasons that cause the trip decline such as seasonality, promotion, and pricing. </a:t>
            </a:r>
            <a:endParaRPr b="1" i="0" sz="1100" u="none" cap="none" strike="noStrike">
              <a:solidFill>
                <a:srgbClr val="FFFFFF"/>
              </a:solidFill>
              <a:latin typeface="Open Sans"/>
              <a:ea typeface="Open Sans"/>
              <a:cs typeface="Open Sans"/>
              <a:sym typeface="Open Sans"/>
            </a:endParaRPr>
          </a:p>
          <a:p>
            <a:pPr indent="0" lvl="0" marL="0" marR="0" rtl="0" algn="l">
              <a:lnSpc>
                <a:spcPct val="130000"/>
              </a:lnSpc>
              <a:spcBef>
                <a:spcPts val="1000"/>
              </a:spcBef>
              <a:spcAft>
                <a:spcPts val="0"/>
              </a:spcAft>
              <a:buClr>
                <a:schemeClr val="dk2"/>
              </a:buClr>
              <a:buSzPts val="1800"/>
              <a:buFont typeface="Arial"/>
              <a:buNone/>
            </a:pPr>
            <a:r>
              <a:t/>
            </a:r>
            <a:endParaRPr b="1" i="0" sz="1100" u="none" cap="none" strike="noStrike">
              <a:solidFill>
                <a:srgbClr val="FFFFFF"/>
              </a:solidFill>
              <a:latin typeface="Open Sans"/>
              <a:ea typeface="Open Sans"/>
              <a:cs typeface="Open Sans"/>
              <a:sym typeface="Open Sans"/>
            </a:endParaRPr>
          </a:p>
          <a:p>
            <a:pPr indent="0" lvl="0" marL="0" marR="0" rtl="0" algn="l">
              <a:lnSpc>
                <a:spcPct val="130000"/>
              </a:lnSpc>
              <a:spcBef>
                <a:spcPts val="1000"/>
              </a:spcBef>
              <a:spcAft>
                <a:spcPts val="0"/>
              </a:spcAft>
              <a:buClr>
                <a:schemeClr val="dk2"/>
              </a:buClr>
              <a:buSzPts val="1800"/>
              <a:buFont typeface="Arial"/>
              <a:buNone/>
            </a:pPr>
            <a:r>
              <a:t/>
            </a:r>
            <a:endParaRPr b="0" i="0" sz="1150" u="none" cap="none" strike="noStrike">
              <a:solidFill>
                <a:schemeClr val="lt1"/>
              </a:solidFill>
              <a:latin typeface="Open Sans"/>
              <a:ea typeface="Open Sans"/>
              <a:cs typeface="Open Sans"/>
              <a:sym typeface="Open Sans"/>
            </a:endParaRPr>
          </a:p>
          <a:p>
            <a:pPr indent="-228600" lvl="0" marL="457200" marR="0" rtl="0" algn="l">
              <a:lnSpc>
                <a:spcPct val="130000"/>
              </a:lnSpc>
              <a:spcBef>
                <a:spcPts val="1000"/>
              </a:spcBef>
              <a:spcAft>
                <a:spcPts val="0"/>
              </a:spcAft>
              <a:buClr>
                <a:schemeClr val="lt1"/>
              </a:buClr>
              <a:buSzPts val="1150"/>
              <a:buFont typeface="Open Sans"/>
              <a:buNone/>
            </a:pPr>
            <a:r>
              <a:t/>
            </a:r>
            <a:endParaRPr b="0" i="0" sz="1150" u="none" cap="none" strike="noStrike">
              <a:solidFill>
                <a:schemeClr val="lt1"/>
              </a:solidFill>
              <a:latin typeface="Open Sans"/>
              <a:ea typeface="Open Sans"/>
              <a:cs typeface="Open Sans"/>
              <a:sym typeface="Open Sans"/>
            </a:endParaRPr>
          </a:p>
          <a:p>
            <a:pPr indent="0" lvl="0" marL="0" marR="0" rtl="0" algn="l">
              <a:lnSpc>
                <a:spcPct val="115000"/>
              </a:lnSpc>
              <a:spcBef>
                <a:spcPts val="1000"/>
              </a:spcBef>
              <a:spcAft>
                <a:spcPts val="0"/>
              </a:spcAft>
              <a:buClr>
                <a:schemeClr val="dk2"/>
              </a:buClr>
              <a:buSzPts val="1800"/>
              <a:buFont typeface="Arial"/>
              <a:buNone/>
            </a:pPr>
            <a:r>
              <a:t/>
            </a:r>
            <a:endParaRPr b="0" i="0" sz="1150" u="none" cap="none" strike="noStrike">
              <a:solidFill>
                <a:schemeClr val="lt1"/>
              </a:solidFill>
              <a:latin typeface="Open Sans"/>
              <a:ea typeface="Open Sans"/>
              <a:cs typeface="Open Sans"/>
              <a:sym typeface="Open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09" name="Shape 209"/>
        <p:cNvGrpSpPr/>
        <p:nvPr/>
      </p:nvGrpSpPr>
      <p:grpSpPr>
        <a:xfrm>
          <a:off x="0" y="0"/>
          <a:ext cx="0" cy="0"/>
          <a:chOff x="0" y="0"/>
          <a:chExt cx="0" cy="0"/>
        </a:xfrm>
      </p:grpSpPr>
      <p:sp>
        <p:nvSpPr>
          <p:cNvPr id="210" name="Google Shape;210;p15"/>
          <p:cNvSpPr txBox="1"/>
          <p:nvPr>
            <p:ph type="title"/>
          </p:nvPr>
        </p:nvSpPr>
        <p:spPr>
          <a:xfrm>
            <a:off x="311700" y="243550"/>
            <a:ext cx="8520600" cy="831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CA" sz="2600">
                <a:solidFill>
                  <a:srgbClr val="11BAE0"/>
                </a:solidFill>
                <a:latin typeface="Open Sans Medium"/>
                <a:ea typeface="Open Sans Medium"/>
                <a:cs typeface="Open Sans Medium"/>
                <a:sym typeface="Open Sans Medium"/>
              </a:rPr>
              <a:t>Additional Analysis Suggested</a:t>
            </a:r>
            <a:endParaRPr sz="2600">
              <a:solidFill>
                <a:srgbClr val="11BAE0"/>
              </a:solidFill>
              <a:latin typeface="Open Sans Medium"/>
              <a:ea typeface="Open Sans Medium"/>
              <a:cs typeface="Open Sans Medium"/>
              <a:sym typeface="Open Sans Medium"/>
            </a:endParaRPr>
          </a:p>
        </p:txBody>
      </p:sp>
      <p:sp>
        <p:nvSpPr>
          <p:cNvPr id="211" name="Google Shape;211;p15"/>
          <p:cNvSpPr txBox="1"/>
          <p:nvPr>
            <p:ph idx="1" type="body"/>
          </p:nvPr>
        </p:nvSpPr>
        <p:spPr>
          <a:xfrm>
            <a:off x="397150" y="1074850"/>
            <a:ext cx="8349700" cy="3539355"/>
          </a:xfrm>
          <a:prstGeom prst="rect">
            <a:avLst/>
          </a:prstGeom>
          <a:noFill/>
          <a:ln>
            <a:noFill/>
          </a:ln>
        </p:spPr>
        <p:txBody>
          <a:bodyPr anchorCtr="0" anchor="t" bIns="91425" lIns="91425" spcFirstLastPara="1" rIns="91425" wrap="square" tIns="91425">
            <a:normAutofit/>
          </a:bodyPr>
          <a:lstStyle/>
          <a:p>
            <a:pPr indent="0" lvl="0" marL="0" rtl="0" algn="l">
              <a:lnSpc>
                <a:spcPct val="130000"/>
              </a:lnSpc>
              <a:spcBef>
                <a:spcPts val="1000"/>
              </a:spcBef>
              <a:spcAft>
                <a:spcPts val="0"/>
              </a:spcAft>
              <a:buSzPts val="1800"/>
              <a:buNone/>
            </a:pPr>
            <a:r>
              <a:t/>
            </a:r>
            <a:endParaRPr b="1" i="0" sz="1200" u="none" cap="none" strike="noStrike">
              <a:solidFill>
                <a:srgbClr val="FFFFFF"/>
              </a:solidFill>
              <a:latin typeface="Open Sans"/>
              <a:ea typeface="Open Sans"/>
              <a:cs typeface="Open Sans"/>
              <a:sym typeface="Open Sans"/>
            </a:endParaRPr>
          </a:p>
          <a:p>
            <a:pPr indent="0" lvl="0" marL="0" rtl="0" algn="l">
              <a:lnSpc>
                <a:spcPct val="130000"/>
              </a:lnSpc>
              <a:spcBef>
                <a:spcPts val="1000"/>
              </a:spcBef>
              <a:spcAft>
                <a:spcPts val="0"/>
              </a:spcAft>
              <a:buSzPts val="1800"/>
              <a:buNone/>
            </a:pPr>
            <a:r>
              <a:t/>
            </a:r>
            <a:endParaRPr b="1" sz="1100">
              <a:solidFill>
                <a:srgbClr val="FFFFFF"/>
              </a:solidFill>
              <a:latin typeface="Open Sans"/>
              <a:ea typeface="Open Sans"/>
              <a:cs typeface="Open Sans"/>
              <a:sym typeface="Open Sans"/>
            </a:endParaRPr>
          </a:p>
          <a:p>
            <a:pPr indent="0" lvl="0" marL="0" rtl="0" algn="l">
              <a:lnSpc>
                <a:spcPct val="130000"/>
              </a:lnSpc>
              <a:spcBef>
                <a:spcPts val="1000"/>
              </a:spcBef>
              <a:spcAft>
                <a:spcPts val="0"/>
              </a:spcAft>
              <a:buSzPts val="1800"/>
              <a:buNone/>
            </a:pPr>
            <a:r>
              <a:t/>
            </a:r>
            <a:endParaRPr b="1" i="0" sz="1100" u="none" cap="none" strike="noStrike">
              <a:solidFill>
                <a:srgbClr val="FFFFFF"/>
              </a:solidFill>
              <a:latin typeface="Open Sans"/>
              <a:ea typeface="Open Sans"/>
              <a:cs typeface="Open Sans"/>
              <a:sym typeface="Open Sans"/>
            </a:endParaRPr>
          </a:p>
          <a:p>
            <a:pPr indent="0" lvl="0" marL="0" rtl="0" algn="l">
              <a:lnSpc>
                <a:spcPct val="130000"/>
              </a:lnSpc>
              <a:spcBef>
                <a:spcPts val="1000"/>
              </a:spcBef>
              <a:spcAft>
                <a:spcPts val="0"/>
              </a:spcAft>
              <a:buSzPts val="1800"/>
              <a:buNone/>
            </a:pPr>
            <a:r>
              <a:t/>
            </a:r>
            <a:endParaRPr sz="1150">
              <a:solidFill>
                <a:schemeClr val="lt1"/>
              </a:solidFill>
              <a:latin typeface="Open Sans"/>
              <a:ea typeface="Open Sans"/>
              <a:cs typeface="Open Sans"/>
              <a:sym typeface="Open Sans"/>
            </a:endParaRPr>
          </a:p>
          <a:p>
            <a:pPr indent="-228600" lvl="0" marL="457200" rtl="0" algn="l">
              <a:lnSpc>
                <a:spcPct val="130000"/>
              </a:lnSpc>
              <a:spcBef>
                <a:spcPts val="1000"/>
              </a:spcBef>
              <a:spcAft>
                <a:spcPts val="0"/>
              </a:spcAft>
              <a:buClr>
                <a:schemeClr val="lt1"/>
              </a:buClr>
              <a:buSzPts val="1150"/>
              <a:buFont typeface="Open Sans"/>
              <a:buNone/>
            </a:pPr>
            <a:r>
              <a:t/>
            </a:r>
            <a:endParaRPr sz="1150">
              <a:solidFill>
                <a:schemeClr val="lt1"/>
              </a:solidFill>
              <a:latin typeface="Open Sans"/>
              <a:ea typeface="Open Sans"/>
              <a:cs typeface="Open Sans"/>
              <a:sym typeface="Open Sans"/>
            </a:endParaRPr>
          </a:p>
          <a:p>
            <a:pPr indent="0" lvl="0" marL="0" rtl="0" algn="l">
              <a:lnSpc>
                <a:spcPct val="115000"/>
              </a:lnSpc>
              <a:spcBef>
                <a:spcPts val="1000"/>
              </a:spcBef>
              <a:spcAft>
                <a:spcPts val="0"/>
              </a:spcAft>
              <a:buSzPts val="1800"/>
              <a:buNone/>
            </a:pPr>
            <a:r>
              <a:t/>
            </a:r>
            <a:endParaRPr sz="1150">
              <a:solidFill>
                <a:schemeClr val="lt1"/>
              </a:solidFill>
              <a:latin typeface="Open Sans"/>
              <a:ea typeface="Open Sans"/>
              <a:cs typeface="Open Sans"/>
              <a:sym typeface="Open Sans"/>
            </a:endParaRPr>
          </a:p>
        </p:txBody>
      </p:sp>
      <p:sp>
        <p:nvSpPr>
          <p:cNvPr id="212" name="Google Shape;212;p15"/>
          <p:cNvSpPr txBox="1"/>
          <p:nvPr/>
        </p:nvSpPr>
        <p:spPr>
          <a:xfrm>
            <a:off x="311700" y="802072"/>
            <a:ext cx="8349700" cy="3539355"/>
          </a:xfrm>
          <a:prstGeom prst="rect">
            <a:avLst/>
          </a:prstGeom>
          <a:noFill/>
          <a:ln>
            <a:noFill/>
          </a:ln>
        </p:spPr>
        <p:txBody>
          <a:bodyPr anchorCtr="0" anchor="t" bIns="91425" lIns="91425" spcFirstLastPara="1" rIns="91425" wrap="square" tIns="91425">
            <a:normAutofit/>
          </a:bodyPr>
          <a:lstStyle/>
          <a:p>
            <a:pPr indent="-342900" lvl="0" marL="457200" marR="0" rtl="0" algn="l">
              <a:lnSpc>
                <a:spcPct val="115000"/>
              </a:lnSpc>
              <a:spcBef>
                <a:spcPts val="1000"/>
              </a:spcBef>
              <a:spcAft>
                <a:spcPts val="0"/>
              </a:spcAft>
              <a:buClr>
                <a:schemeClr val="lt1"/>
              </a:buClr>
              <a:buSzPts val="1800"/>
              <a:buFont typeface="Arial"/>
              <a:buChar char="•"/>
            </a:pPr>
            <a:r>
              <a:rPr b="0" i="0" lang="en-CA" sz="1400" u="none" cap="none" strike="noStrike">
                <a:solidFill>
                  <a:srgbClr val="FFFFFF"/>
                </a:solidFill>
                <a:latin typeface="Open Sans"/>
                <a:ea typeface="Open Sans"/>
                <a:cs typeface="Open Sans"/>
                <a:sym typeface="Open Sans"/>
              </a:rPr>
              <a:t>With additional data on historical trips and data about promotion activities, we can further examine how seasonality, promotion, pricing could impact members’ usage, and build a regression model to quantify charge’s impact. </a:t>
            </a:r>
            <a:endParaRPr b="0" i="0" sz="1400" u="none" cap="none" strike="noStrike">
              <a:solidFill>
                <a:srgbClr val="000000"/>
              </a:solidFill>
              <a:latin typeface="Arial"/>
              <a:ea typeface="Arial"/>
              <a:cs typeface="Arial"/>
              <a:sym typeface="Arial"/>
            </a:endParaRPr>
          </a:p>
          <a:p>
            <a:pPr indent="-342900" lvl="0" marL="457200" marR="0" rtl="0" algn="l">
              <a:lnSpc>
                <a:spcPct val="115000"/>
              </a:lnSpc>
              <a:spcBef>
                <a:spcPts val="2000"/>
              </a:spcBef>
              <a:spcAft>
                <a:spcPts val="0"/>
              </a:spcAft>
              <a:buClr>
                <a:schemeClr val="lt1"/>
              </a:buClr>
              <a:buSzPts val="1800"/>
              <a:buFont typeface="Arial"/>
              <a:buChar char="•"/>
            </a:pPr>
            <a:r>
              <a:rPr b="0" i="0" lang="en-CA" sz="1400" u="none" cap="none" strike="noStrike">
                <a:solidFill>
                  <a:srgbClr val="FFFFFF"/>
                </a:solidFill>
                <a:latin typeface="Open Sans"/>
                <a:ea typeface="Open Sans"/>
                <a:cs typeface="Open Sans"/>
                <a:sym typeface="Open Sans"/>
              </a:rPr>
              <a:t>With trip data of users without being charged, we can conduct more robust statistical testing by both member’s usage frequency and fee amount.</a:t>
            </a:r>
            <a:endParaRPr b="1" i="0" sz="1200" u="none" cap="none" strike="noStrike">
              <a:solidFill>
                <a:srgbClr val="FFFFFF"/>
              </a:solidFill>
              <a:latin typeface="Open Sans"/>
              <a:ea typeface="Open Sans"/>
              <a:cs typeface="Open Sans"/>
              <a:sym typeface="Open Sans"/>
            </a:endParaRPr>
          </a:p>
          <a:p>
            <a:pPr indent="0" lvl="0" marL="0" marR="0" rtl="0" algn="l">
              <a:lnSpc>
                <a:spcPct val="130000"/>
              </a:lnSpc>
              <a:spcBef>
                <a:spcPts val="2000"/>
              </a:spcBef>
              <a:spcAft>
                <a:spcPts val="0"/>
              </a:spcAft>
              <a:buClr>
                <a:schemeClr val="dk2"/>
              </a:buClr>
              <a:buSzPts val="1800"/>
              <a:buFont typeface="Arial"/>
              <a:buNone/>
            </a:pPr>
            <a:r>
              <a:t/>
            </a:r>
            <a:endParaRPr b="0" i="0" sz="1150" u="none" cap="none" strike="noStrike">
              <a:solidFill>
                <a:schemeClr val="lt1"/>
              </a:solidFill>
              <a:latin typeface="Open Sans"/>
              <a:ea typeface="Open Sans"/>
              <a:cs typeface="Open Sans"/>
              <a:sym typeface="Open Sans"/>
            </a:endParaRPr>
          </a:p>
          <a:p>
            <a:pPr indent="-228600" lvl="0" marL="457200" marR="0" rtl="0" algn="l">
              <a:lnSpc>
                <a:spcPct val="130000"/>
              </a:lnSpc>
              <a:spcBef>
                <a:spcPts val="1000"/>
              </a:spcBef>
              <a:spcAft>
                <a:spcPts val="0"/>
              </a:spcAft>
              <a:buClr>
                <a:schemeClr val="lt1"/>
              </a:buClr>
              <a:buSzPts val="1150"/>
              <a:buFont typeface="Open Sans"/>
              <a:buNone/>
            </a:pPr>
            <a:r>
              <a:t/>
            </a:r>
            <a:endParaRPr b="0" i="0" sz="1150" u="none" cap="none" strike="noStrike">
              <a:solidFill>
                <a:schemeClr val="lt1"/>
              </a:solidFill>
              <a:latin typeface="Open Sans"/>
              <a:ea typeface="Open Sans"/>
              <a:cs typeface="Open Sans"/>
              <a:sym typeface="Open Sans"/>
            </a:endParaRPr>
          </a:p>
          <a:p>
            <a:pPr indent="0" lvl="0" marL="0" marR="0" rtl="0" algn="l">
              <a:lnSpc>
                <a:spcPct val="115000"/>
              </a:lnSpc>
              <a:spcBef>
                <a:spcPts val="1000"/>
              </a:spcBef>
              <a:spcAft>
                <a:spcPts val="0"/>
              </a:spcAft>
              <a:buClr>
                <a:schemeClr val="dk2"/>
              </a:buClr>
              <a:buSzPts val="1800"/>
              <a:buFont typeface="Arial"/>
              <a:buNone/>
            </a:pPr>
            <a:r>
              <a:t/>
            </a:r>
            <a:endParaRPr b="0" i="0" sz="1150" u="none" cap="none" strike="noStrike">
              <a:solidFill>
                <a:schemeClr val="lt1"/>
              </a:solidFill>
              <a:latin typeface="Open Sans"/>
              <a:ea typeface="Open Sans"/>
              <a:cs typeface="Open Sans"/>
              <a:sym typeface="Open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16" name="Shape 216"/>
        <p:cNvGrpSpPr/>
        <p:nvPr/>
      </p:nvGrpSpPr>
      <p:grpSpPr>
        <a:xfrm>
          <a:off x="0" y="0"/>
          <a:ext cx="0" cy="0"/>
          <a:chOff x="0" y="0"/>
          <a:chExt cx="0" cy="0"/>
        </a:xfrm>
      </p:grpSpPr>
      <p:sp>
        <p:nvSpPr>
          <p:cNvPr id="217" name="Google Shape;217;p16"/>
          <p:cNvSpPr txBox="1"/>
          <p:nvPr>
            <p:ph type="title"/>
          </p:nvPr>
        </p:nvSpPr>
        <p:spPr>
          <a:xfrm>
            <a:off x="311700" y="243550"/>
            <a:ext cx="8520600" cy="831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CA" sz="2600">
                <a:solidFill>
                  <a:srgbClr val="11BAE0"/>
                </a:solidFill>
                <a:latin typeface="Open Sans Medium"/>
                <a:ea typeface="Open Sans Medium"/>
                <a:cs typeface="Open Sans Medium"/>
                <a:sym typeface="Open Sans Medium"/>
              </a:rPr>
              <a:t>Limitation</a:t>
            </a:r>
            <a:endParaRPr sz="2600">
              <a:solidFill>
                <a:srgbClr val="11BAE0"/>
              </a:solidFill>
              <a:latin typeface="Open Sans Medium"/>
              <a:ea typeface="Open Sans Medium"/>
              <a:cs typeface="Open Sans Medium"/>
              <a:sym typeface="Open Sans Medium"/>
            </a:endParaRPr>
          </a:p>
        </p:txBody>
      </p:sp>
      <p:sp>
        <p:nvSpPr>
          <p:cNvPr id="218" name="Google Shape;218;p16"/>
          <p:cNvSpPr txBox="1"/>
          <p:nvPr>
            <p:ph idx="1" type="body"/>
          </p:nvPr>
        </p:nvSpPr>
        <p:spPr>
          <a:xfrm>
            <a:off x="397150" y="1074850"/>
            <a:ext cx="8349700" cy="3539355"/>
          </a:xfrm>
          <a:prstGeom prst="rect">
            <a:avLst/>
          </a:prstGeom>
          <a:noFill/>
          <a:ln>
            <a:noFill/>
          </a:ln>
        </p:spPr>
        <p:txBody>
          <a:bodyPr anchorCtr="0" anchor="t" bIns="91425" lIns="91425" spcFirstLastPara="1" rIns="91425" wrap="square" tIns="91425">
            <a:normAutofit/>
          </a:bodyPr>
          <a:lstStyle/>
          <a:p>
            <a:pPr indent="0" lvl="0" marL="0" rtl="0" algn="l">
              <a:lnSpc>
                <a:spcPct val="130000"/>
              </a:lnSpc>
              <a:spcBef>
                <a:spcPts val="1000"/>
              </a:spcBef>
              <a:spcAft>
                <a:spcPts val="0"/>
              </a:spcAft>
              <a:buSzPts val="1800"/>
              <a:buNone/>
            </a:pPr>
            <a:r>
              <a:t/>
            </a:r>
            <a:endParaRPr b="1" i="0" sz="1200" u="none" cap="none" strike="noStrike">
              <a:solidFill>
                <a:srgbClr val="FFFFFF"/>
              </a:solidFill>
              <a:latin typeface="Open Sans"/>
              <a:ea typeface="Open Sans"/>
              <a:cs typeface="Open Sans"/>
              <a:sym typeface="Open Sans"/>
            </a:endParaRPr>
          </a:p>
          <a:p>
            <a:pPr indent="0" lvl="0" marL="0" rtl="0" algn="l">
              <a:lnSpc>
                <a:spcPct val="130000"/>
              </a:lnSpc>
              <a:spcBef>
                <a:spcPts val="1000"/>
              </a:spcBef>
              <a:spcAft>
                <a:spcPts val="0"/>
              </a:spcAft>
              <a:buSzPts val="1800"/>
              <a:buNone/>
            </a:pPr>
            <a:r>
              <a:t/>
            </a:r>
            <a:endParaRPr b="1" sz="1100">
              <a:solidFill>
                <a:srgbClr val="FFFFFF"/>
              </a:solidFill>
              <a:latin typeface="Open Sans"/>
              <a:ea typeface="Open Sans"/>
              <a:cs typeface="Open Sans"/>
              <a:sym typeface="Open Sans"/>
            </a:endParaRPr>
          </a:p>
          <a:p>
            <a:pPr indent="0" lvl="0" marL="0" rtl="0" algn="l">
              <a:lnSpc>
                <a:spcPct val="130000"/>
              </a:lnSpc>
              <a:spcBef>
                <a:spcPts val="1000"/>
              </a:spcBef>
              <a:spcAft>
                <a:spcPts val="0"/>
              </a:spcAft>
              <a:buSzPts val="1800"/>
              <a:buNone/>
            </a:pPr>
            <a:r>
              <a:t/>
            </a:r>
            <a:endParaRPr b="1" i="0" sz="1100" u="none" cap="none" strike="noStrike">
              <a:solidFill>
                <a:srgbClr val="FFFFFF"/>
              </a:solidFill>
              <a:latin typeface="Open Sans"/>
              <a:ea typeface="Open Sans"/>
              <a:cs typeface="Open Sans"/>
              <a:sym typeface="Open Sans"/>
            </a:endParaRPr>
          </a:p>
          <a:p>
            <a:pPr indent="0" lvl="0" marL="0" rtl="0" algn="l">
              <a:lnSpc>
                <a:spcPct val="130000"/>
              </a:lnSpc>
              <a:spcBef>
                <a:spcPts val="1000"/>
              </a:spcBef>
              <a:spcAft>
                <a:spcPts val="0"/>
              </a:spcAft>
              <a:buSzPts val="1800"/>
              <a:buNone/>
            </a:pPr>
            <a:r>
              <a:t/>
            </a:r>
            <a:endParaRPr sz="1150">
              <a:solidFill>
                <a:schemeClr val="lt1"/>
              </a:solidFill>
              <a:latin typeface="Open Sans"/>
              <a:ea typeface="Open Sans"/>
              <a:cs typeface="Open Sans"/>
              <a:sym typeface="Open Sans"/>
            </a:endParaRPr>
          </a:p>
          <a:p>
            <a:pPr indent="-228600" lvl="0" marL="457200" rtl="0" algn="l">
              <a:lnSpc>
                <a:spcPct val="130000"/>
              </a:lnSpc>
              <a:spcBef>
                <a:spcPts val="1000"/>
              </a:spcBef>
              <a:spcAft>
                <a:spcPts val="0"/>
              </a:spcAft>
              <a:buClr>
                <a:schemeClr val="lt1"/>
              </a:buClr>
              <a:buSzPts val="1150"/>
              <a:buFont typeface="Open Sans"/>
              <a:buNone/>
            </a:pPr>
            <a:r>
              <a:t/>
            </a:r>
            <a:endParaRPr sz="1150">
              <a:solidFill>
                <a:schemeClr val="lt1"/>
              </a:solidFill>
              <a:latin typeface="Open Sans"/>
              <a:ea typeface="Open Sans"/>
              <a:cs typeface="Open Sans"/>
              <a:sym typeface="Open Sans"/>
            </a:endParaRPr>
          </a:p>
          <a:p>
            <a:pPr indent="0" lvl="0" marL="0" rtl="0" algn="l">
              <a:lnSpc>
                <a:spcPct val="115000"/>
              </a:lnSpc>
              <a:spcBef>
                <a:spcPts val="1000"/>
              </a:spcBef>
              <a:spcAft>
                <a:spcPts val="0"/>
              </a:spcAft>
              <a:buSzPts val="1800"/>
              <a:buNone/>
            </a:pPr>
            <a:r>
              <a:t/>
            </a:r>
            <a:endParaRPr sz="1150">
              <a:solidFill>
                <a:schemeClr val="lt1"/>
              </a:solidFill>
              <a:latin typeface="Open Sans"/>
              <a:ea typeface="Open Sans"/>
              <a:cs typeface="Open Sans"/>
              <a:sym typeface="Open Sans"/>
            </a:endParaRPr>
          </a:p>
        </p:txBody>
      </p:sp>
      <p:sp>
        <p:nvSpPr>
          <p:cNvPr id="219" name="Google Shape;219;p16"/>
          <p:cNvSpPr txBox="1"/>
          <p:nvPr/>
        </p:nvSpPr>
        <p:spPr>
          <a:xfrm>
            <a:off x="311700" y="802072"/>
            <a:ext cx="8349700" cy="3539355"/>
          </a:xfrm>
          <a:prstGeom prst="rect">
            <a:avLst/>
          </a:prstGeom>
          <a:noFill/>
          <a:ln>
            <a:noFill/>
          </a:ln>
        </p:spPr>
        <p:txBody>
          <a:bodyPr anchorCtr="0" anchor="t" bIns="91425" lIns="91425" spcFirstLastPara="1" rIns="91425" wrap="square" tIns="91425">
            <a:normAutofit/>
          </a:bodyPr>
          <a:lstStyle/>
          <a:p>
            <a:pPr indent="-342900" lvl="0" marL="457200" marR="0" rtl="0" algn="l">
              <a:lnSpc>
                <a:spcPct val="115000"/>
              </a:lnSpc>
              <a:spcBef>
                <a:spcPts val="1000"/>
              </a:spcBef>
              <a:spcAft>
                <a:spcPts val="0"/>
              </a:spcAft>
              <a:buClr>
                <a:schemeClr val="lt1"/>
              </a:buClr>
              <a:buSzPts val="1800"/>
              <a:buFont typeface="Arial"/>
              <a:buChar char="•"/>
            </a:pPr>
            <a:r>
              <a:rPr b="0" i="0" lang="en-CA" sz="1400" u="none" cap="none" strike="noStrike">
                <a:solidFill>
                  <a:srgbClr val="FFFFFF"/>
                </a:solidFill>
                <a:latin typeface="Open Sans"/>
                <a:ea typeface="Open Sans"/>
                <a:cs typeface="Open Sans"/>
                <a:sym typeface="Open Sans"/>
              </a:rPr>
              <a:t>Due to the size of fully-refunded user is too small, we couldn’t conduct robust statistic testing by both different member groups and fee amount. Hence, we assume the fee amount impact doesn’t change by member group.</a:t>
            </a:r>
            <a:endParaRPr b="0" i="0" sz="1400" u="none" cap="none" strike="noStrike">
              <a:solidFill>
                <a:srgbClr val="000000"/>
              </a:solidFill>
              <a:latin typeface="Arial"/>
              <a:ea typeface="Arial"/>
              <a:cs typeface="Arial"/>
              <a:sym typeface="Arial"/>
            </a:endParaRPr>
          </a:p>
          <a:p>
            <a:pPr indent="-342900" lvl="0" marL="457200" marR="0" rtl="0" algn="l">
              <a:lnSpc>
                <a:spcPct val="115000"/>
              </a:lnSpc>
              <a:spcBef>
                <a:spcPts val="2000"/>
              </a:spcBef>
              <a:spcAft>
                <a:spcPts val="0"/>
              </a:spcAft>
              <a:buClr>
                <a:schemeClr val="lt1"/>
              </a:buClr>
              <a:buSzPts val="1800"/>
              <a:buFont typeface="Arial"/>
              <a:buChar char="•"/>
            </a:pPr>
            <a:r>
              <a:rPr b="0" i="0" lang="en-CA" sz="1400" u="none" cap="none" strike="noStrike">
                <a:solidFill>
                  <a:srgbClr val="FFFFFF"/>
                </a:solidFill>
                <a:latin typeface="Open Sans"/>
                <a:ea typeface="Open Sans"/>
                <a:cs typeface="Open Sans"/>
                <a:sym typeface="Open Sans"/>
              </a:rPr>
              <a:t>This analysis excluded trips that are cancelled as we assume trip cancellation is not related to fee impact. </a:t>
            </a:r>
            <a:endParaRPr b="0" i="0" sz="1150" u="none" cap="none" strike="noStrike">
              <a:solidFill>
                <a:schemeClr val="lt1"/>
              </a:solidFill>
              <a:latin typeface="Open Sans"/>
              <a:ea typeface="Open Sans"/>
              <a:cs typeface="Open Sans"/>
              <a:sym typeface="Open Sans"/>
            </a:endParaRPr>
          </a:p>
          <a:p>
            <a:pPr indent="-228600" lvl="0" marL="457200" marR="0" rtl="0" algn="l">
              <a:lnSpc>
                <a:spcPct val="130000"/>
              </a:lnSpc>
              <a:spcBef>
                <a:spcPts val="2000"/>
              </a:spcBef>
              <a:spcAft>
                <a:spcPts val="0"/>
              </a:spcAft>
              <a:buClr>
                <a:schemeClr val="lt1"/>
              </a:buClr>
              <a:buSzPts val="1150"/>
              <a:buFont typeface="Open Sans"/>
              <a:buNone/>
            </a:pPr>
            <a:r>
              <a:t/>
            </a:r>
            <a:endParaRPr b="0" i="0" sz="1150" u="none" cap="none" strike="noStrike">
              <a:solidFill>
                <a:schemeClr val="lt1"/>
              </a:solidFill>
              <a:latin typeface="Open Sans"/>
              <a:ea typeface="Open Sans"/>
              <a:cs typeface="Open Sans"/>
              <a:sym typeface="Open Sans"/>
            </a:endParaRPr>
          </a:p>
          <a:p>
            <a:pPr indent="0" lvl="0" marL="0" marR="0" rtl="0" algn="l">
              <a:lnSpc>
                <a:spcPct val="115000"/>
              </a:lnSpc>
              <a:spcBef>
                <a:spcPts val="1000"/>
              </a:spcBef>
              <a:spcAft>
                <a:spcPts val="0"/>
              </a:spcAft>
              <a:buClr>
                <a:schemeClr val="dk2"/>
              </a:buClr>
              <a:buSzPts val="1800"/>
              <a:buFont typeface="Arial"/>
              <a:buNone/>
            </a:pPr>
            <a:r>
              <a:t/>
            </a:r>
            <a:endParaRPr b="0" i="0" sz="1150" u="none" cap="none" strike="noStrike">
              <a:solidFill>
                <a:schemeClr val="lt1"/>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8" name="Shape 68"/>
        <p:cNvGrpSpPr/>
        <p:nvPr/>
      </p:nvGrpSpPr>
      <p:grpSpPr>
        <a:xfrm>
          <a:off x="0" y="0"/>
          <a:ext cx="0" cy="0"/>
          <a:chOff x="0" y="0"/>
          <a:chExt cx="0" cy="0"/>
        </a:xfrm>
      </p:grpSpPr>
      <p:sp>
        <p:nvSpPr>
          <p:cNvPr id="69" name="Google Shape;69;p2"/>
          <p:cNvSpPr txBox="1"/>
          <p:nvPr>
            <p:ph type="title"/>
          </p:nvPr>
        </p:nvSpPr>
        <p:spPr>
          <a:xfrm>
            <a:off x="311700" y="243550"/>
            <a:ext cx="8520600" cy="831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CA" sz="2600">
                <a:solidFill>
                  <a:srgbClr val="11BAE0"/>
                </a:solidFill>
                <a:latin typeface="Open Sans Medium"/>
                <a:ea typeface="Open Sans Medium"/>
                <a:cs typeface="Open Sans Medium"/>
                <a:sym typeface="Open Sans Medium"/>
              </a:rPr>
              <a:t>Agenda</a:t>
            </a:r>
            <a:endParaRPr sz="2600">
              <a:solidFill>
                <a:srgbClr val="11BAE0"/>
              </a:solidFill>
              <a:latin typeface="Open Sans Medium"/>
              <a:ea typeface="Open Sans Medium"/>
              <a:cs typeface="Open Sans Medium"/>
              <a:sym typeface="Open Sans Medium"/>
            </a:endParaRPr>
          </a:p>
        </p:txBody>
      </p:sp>
      <p:sp>
        <p:nvSpPr>
          <p:cNvPr id="70" name="Google Shape;70;p2"/>
          <p:cNvSpPr txBox="1"/>
          <p:nvPr>
            <p:ph idx="1" type="body"/>
          </p:nvPr>
        </p:nvSpPr>
        <p:spPr>
          <a:xfrm>
            <a:off x="733200" y="1074850"/>
            <a:ext cx="8099100" cy="3983417"/>
          </a:xfrm>
          <a:prstGeom prst="rect">
            <a:avLst/>
          </a:prstGeom>
          <a:noFill/>
          <a:ln>
            <a:noFill/>
          </a:ln>
        </p:spPr>
        <p:txBody>
          <a:bodyPr anchorCtr="0" anchor="t" bIns="91425" lIns="91425" spcFirstLastPara="1" rIns="91425" wrap="square" tIns="91425">
            <a:normAutofit/>
          </a:bodyPr>
          <a:lstStyle/>
          <a:p>
            <a:pPr indent="0" lvl="0" marL="114300" rtl="0" algn="l">
              <a:lnSpc>
                <a:spcPct val="115000"/>
              </a:lnSpc>
              <a:spcBef>
                <a:spcPts val="1000"/>
              </a:spcBef>
              <a:spcAft>
                <a:spcPts val="0"/>
              </a:spcAft>
              <a:buClr>
                <a:schemeClr val="lt1"/>
              </a:buClr>
              <a:buSzPts val="1800"/>
              <a:buNone/>
            </a:pPr>
            <a:r>
              <a:rPr lang="en-CA" sz="1400">
                <a:solidFill>
                  <a:srgbClr val="FFFFFF"/>
                </a:solidFill>
                <a:latin typeface="Open Sans"/>
                <a:ea typeface="Open Sans"/>
                <a:cs typeface="Open Sans"/>
                <a:sym typeface="Open Sans"/>
              </a:rPr>
              <a:t>1. Analysis Background</a:t>
            </a:r>
            <a:endParaRPr/>
          </a:p>
          <a:p>
            <a:pPr indent="0" lvl="0" marL="114300" rtl="0" algn="l">
              <a:lnSpc>
                <a:spcPct val="115000"/>
              </a:lnSpc>
              <a:spcBef>
                <a:spcPts val="2000"/>
              </a:spcBef>
              <a:spcAft>
                <a:spcPts val="0"/>
              </a:spcAft>
              <a:buClr>
                <a:schemeClr val="lt1"/>
              </a:buClr>
              <a:buSzPts val="1800"/>
              <a:buNone/>
            </a:pPr>
            <a:r>
              <a:rPr lang="en-CA" sz="1400">
                <a:solidFill>
                  <a:srgbClr val="FFFFFF"/>
                </a:solidFill>
                <a:latin typeface="Open Sans"/>
                <a:ea typeface="Open Sans"/>
                <a:cs typeface="Open Sans"/>
                <a:sym typeface="Open Sans"/>
              </a:rPr>
              <a:t>2. Scope &amp; Assumptions</a:t>
            </a:r>
            <a:endParaRPr/>
          </a:p>
          <a:p>
            <a:pPr indent="0" lvl="0" marL="114300" rtl="0" algn="l">
              <a:lnSpc>
                <a:spcPct val="115000"/>
              </a:lnSpc>
              <a:spcBef>
                <a:spcPts val="2000"/>
              </a:spcBef>
              <a:spcAft>
                <a:spcPts val="0"/>
              </a:spcAft>
              <a:buClr>
                <a:schemeClr val="lt1"/>
              </a:buClr>
              <a:buSzPts val="1800"/>
              <a:buNone/>
            </a:pPr>
            <a:r>
              <a:rPr lang="en-CA" sz="1400">
                <a:solidFill>
                  <a:srgbClr val="FFFFFF"/>
                </a:solidFill>
                <a:latin typeface="Open Sans"/>
                <a:ea typeface="Open Sans"/>
                <a:cs typeface="Open Sans"/>
                <a:sym typeface="Open Sans"/>
              </a:rPr>
              <a:t>3. Trip Data Exploration</a:t>
            </a:r>
            <a:endParaRPr/>
          </a:p>
          <a:p>
            <a:pPr indent="0" lvl="0" marL="114300" rtl="0" algn="l">
              <a:lnSpc>
                <a:spcPct val="115000"/>
              </a:lnSpc>
              <a:spcBef>
                <a:spcPts val="2000"/>
              </a:spcBef>
              <a:spcAft>
                <a:spcPts val="0"/>
              </a:spcAft>
              <a:buClr>
                <a:schemeClr val="lt1"/>
              </a:buClr>
              <a:buSzPts val="1800"/>
              <a:buNone/>
            </a:pPr>
            <a:r>
              <a:rPr lang="en-CA" sz="1400">
                <a:solidFill>
                  <a:srgbClr val="FFFFFF"/>
                </a:solidFill>
                <a:latin typeface="Open Sans"/>
                <a:ea typeface="Open Sans"/>
                <a:cs typeface="Open Sans"/>
                <a:sym typeface="Open Sans"/>
              </a:rPr>
              <a:t>4. Member’s Trip Trend Analysis</a:t>
            </a:r>
            <a:endParaRPr/>
          </a:p>
          <a:p>
            <a:pPr indent="0" lvl="0" marL="114300" rtl="0" algn="l">
              <a:lnSpc>
                <a:spcPct val="115000"/>
              </a:lnSpc>
              <a:spcBef>
                <a:spcPts val="2000"/>
              </a:spcBef>
              <a:spcAft>
                <a:spcPts val="0"/>
              </a:spcAft>
              <a:buClr>
                <a:schemeClr val="lt1"/>
              </a:buClr>
              <a:buSzPts val="1800"/>
              <a:buNone/>
            </a:pPr>
            <a:r>
              <a:rPr lang="en-CA" sz="1400">
                <a:solidFill>
                  <a:srgbClr val="FFFFFF"/>
                </a:solidFill>
                <a:latin typeface="Open Sans"/>
                <a:ea typeface="Open Sans"/>
                <a:cs typeface="Open Sans"/>
                <a:sym typeface="Open Sans"/>
              </a:rPr>
              <a:t>5. Fee Impact Conclusion</a:t>
            </a:r>
            <a:endParaRPr/>
          </a:p>
          <a:p>
            <a:pPr indent="0" lvl="0" marL="114300" rtl="0" algn="l">
              <a:lnSpc>
                <a:spcPct val="115000"/>
              </a:lnSpc>
              <a:spcBef>
                <a:spcPts val="2000"/>
              </a:spcBef>
              <a:spcAft>
                <a:spcPts val="1000"/>
              </a:spcAft>
              <a:buClr>
                <a:schemeClr val="lt1"/>
              </a:buClr>
              <a:buSzPts val="1800"/>
              <a:buNone/>
            </a:pPr>
            <a:r>
              <a:rPr lang="en-CA" sz="1400">
                <a:solidFill>
                  <a:srgbClr val="FFFFFF"/>
                </a:solidFill>
                <a:latin typeface="Open Sans"/>
                <a:ea typeface="Open Sans"/>
                <a:cs typeface="Open Sans"/>
                <a:sym typeface="Open Sans"/>
              </a:rPr>
              <a:t>6. Recommendations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4" name="Shape 74"/>
        <p:cNvGrpSpPr/>
        <p:nvPr/>
      </p:nvGrpSpPr>
      <p:grpSpPr>
        <a:xfrm>
          <a:off x="0" y="0"/>
          <a:ext cx="0" cy="0"/>
          <a:chOff x="0" y="0"/>
          <a:chExt cx="0" cy="0"/>
        </a:xfrm>
      </p:grpSpPr>
      <p:sp>
        <p:nvSpPr>
          <p:cNvPr id="75" name="Google Shape;75;p3"/>
          <p:cNvSpPr txBox="1"/>
          <p:nvPr>
            <p:ph type="title"/>
          </p:nvPr>
        </p:nvSpPr>
        <p:spPr>
          <a:xfrm>
            <a:off x="311700" y="243550"/>
            <a:ext cx="8520600" cy="831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CA" sz="2600">
                <a:solidFill>
                  <a:srgbClr val="11BAE0"/>
                </a:solidFill>
                <a:latin typeface="Open Sans Medium"/>
                <a:ea typeface="Open Sans Medium"/>
                <a:cs typeface="Open Sans Medium"/>
                <a:sym typeface="Open Sans Medium"/>
              </a:rPr>
              <a:t>Background</a:t>
            </a:r>
            <a:endParaRPr sz="2600">
              <a:solidFill>
                <a:srgbClr val="11BAE0"/>
              </a:solidFill>
              <a:latin typeface="Open Sans Medium"/>
              <a:ea typeface="Open Sans Medium"/>
              <a:cs typeface="Open Sans Medium"/>
              <a:sym typeface="Open Sans Medium"/>
            </a:endParaRPr>
          </a:p>
        </p:txBody>
      </p:sp>
      <p:sp>
        <p:nvSpPr>
          <p:cNvPr id="76" name="Google Shape;76;p3"/>
          <p:cNvSpPr txBox="1"/>
          <p:nvPr>
            <p:ph idx="1" type="body"/>
          </p:nvPr>
        </p:nvSpPr>
        <p:spPr>
          <a:xfrm>
            <a:off x="311700" y="916533"/>
            <a:ext cx="8099100" cy="3983417"/>
          </a:xfrm>
          <a:prstGeom prst="rect">
            <a:avLst/>
          </a:prstGeom>
          <a:noFill/>
          <a:ln>
            <a:noFill/>
          </a:ln>
        </p:spPr>
        <p:txBody>
          <a:bodyPr anchorCtr="0" anchor="t" bIns="91425" lIns="91425" spcFirstLastPara="1" rIns="91425" wrap="square" tIns="91425">
            <a:normAutofit lnSpcReduction="20000"/>
          </a:bodyPr>
          <a:lstStyle/>
          <a:p>
            <a:pPr indent="0" lvl="0" marL="0" rtl="0" algn="l">
              <a:lnSpc>
                <a:spcPct val="115000"/>
              </a:lnSpc>
              <a:spcBef>
                <a:spcPts val="1000"/>
              </a:spcBef>
              <a:spcAft>
                <a:spcPts val="0"/>
              </a:spcAft>
              <a:buSzPts val="1800"/>
              <a:buNone/>
            </a:pPr>
            <a:r>
              <a:rPr lang="en-CA" sz="1200">
                <a:solidFill>
                  <a:schemeClr val="lt1"/>
                </a:solidFill>
                <a:latin typeface="Open Sans ExtraBold"/>
                <a:ea typeface="Open Sans ExtraBold"/>
                <a:cs typeface="Open Sans ExtraBold"/>
                <a:sym typeface="Open Sans ExtraBold"/>
              </a:rPr>
              <a:t>Context</a:t>
            </a:r>
            <a:endParaRPr sz="1200">
              <a:solidFill>
                <a:schemeClr val="lt1"/>
              </a:solidFill>
              <a:latin typeface="Open Sans ExtraBold"/>
              <a:ea typeface="Open Sans ExtraBold"/>
              <a:cs typeface="Open Sans ExtraBold"/>
              <a:sym typeface="Open Sans ExtraBold"/>
            </a:endParaRPr>
          </a:p>
          <a:p>
            <a:pPr indent="-301625" lvl="0" marL="457200" rtl="0" algn="l">
              <a:lnSpc>
                <a:spcPct val="140000"/>
              </a:lnSpc>
              <a:spcBef>
                <a:spcPts val="1000"/>
              </a:spcBef>
              <a:spcAft>
                <a:spcPts val="0"/>
              </a:spcAft>
              <a:buClr>
                <a:schemeClr val="lt1"/>
              </a:buClr>
              <a:buSzPts val="1150"/>
              <a:buFont typeface="Open Sans"/>
              <a:buChar char="●"/>
            </a:pPr>
            <a:r>
              <a:rPr lang="en-CA" sz="1200">
                <a:solidFill>
                  <a:schemeClr val="lt1"/>
                </a:solidFill>
                <a:latin typeface="Open Sans"/>
                <a:ea typeface="Open Sans"/>
                <a:cs typeface="Open Sans"/>
                <a:sym typeface="Open Sans"/>
              </a:rPr>
              <a:t>In March, there were 804 members charged once with violation fees, under different reasons and amount. </a:t>
            </a:r>
            <a:endParaRPr sz="1200">
              <a:solidFill>
                <a:schemeClr val="lt1"/>
              </a:solidFill>
              <a:latin typeface="Open Sans"/>
              <a:ea typeface="Open Sans"/>
              <a:cs typeface="Open Sans"/>
              <a:sym typeface="Open Sans"/>
            </a:endParaRPr>
          </a:p>
          <a:p>
            <a:pPr indent="-301625" lvl="0" marL="457200" rtl="0" algn="l">
              <a:lnSpc>
                <a:spcPct val="140000"/>
              </a:lnSpc>
              <a:spcBef>
                <a:spcPts val="1000"/>
              </a:spcBef>
              <a:spcAft>
                <a:spcPts val="0"/>
              </a:spcAft>
              <a:buClr>
                <a:schemeClr val="lt1"/>
              </a:buClr>
              <a:buSzPts val="1150"/>
              <a:buFont typeface="Open Sans"/>
              <a:buChar char="●"/>
            </a:pPr>
            <a:r>
              <a:rPr lang="en-CA" sz="1200">
                <a:solidFill>
                  <a:schemeClr val="lt1"/>
                </a:solidFill>
                <a:latin typeface="Open Sans"/>
                <a:ea typeface="Open Sans"/>
                <a:cs typeface="Open Sans"/>
                <a:sym typeface="Open Sans"/>
              </a:rPr>
              <a:t>Some members were fully refunded, some members were partially refunded, while others paid in full.</a:t>
            </a:r>
            <a:endParaRPr/>
          </a:p>
          <a:p>
            <a:pPr indent="-228600" lvl="0" marL="457200" rtl="0" algn="l">
              <a:lnSpc>
                <a:spcPct val="140000"/>
              </a:lnSpc>
              <a:spcBef>
                <a:spcPts val="1000"/>
              </a:spcBef>
              <a:spcAft>
                <a:spcPts val="0"/>
              </a:spcAft>
              <a:buClr>
                <a:schemeClr val="lt1"/>
              </a:buClr>
              <a:buSzPts val="1150"/>
              <a:buFont typeface="Open Sans"/>
              <a:buNone/>
            </a:pPr>
            <a:r>
              <a:t/>
            </a:r>
            <a:endParaRPr sz="1200">
              <a:solidFill>
                <a:schemeClr val="lt1"/>
              </a:solidFill>
              <a:latin typeface="Open Sans"/>
              <a:ea typeface="Open Sans"/>
              <a:cs typeface="Open Sans"/>
              <a:sym typeface="Open Sans"/>
            </a:endParaRPr>
          </a:p>
          <a:p>
            <a:pPr indent="0" lvl="0" marL="0" rtl="0" algn="l">
              <a:lnSpc>
                <a:spcPct val="115000"/>
              </a:lnSpc>
              <a:spcBef>
                <a:spcPts val="1000"/>
              </a:spcBef>
              <a:spcAft>
                <a:spcPts val="0"/>
              </a:spcAft>
              <a:buSzPts val="1800"/>
              <a:buNone/>
            </a:pPr>
            <a:r>
              <a:rPr lang="en-CA" sz="1200">
                <a:solidFill>
                  <a:schemeClr val="lt1"/>
                </a:solidFill>
                <a:latin typeface="Open Sans ExtraBold"/>
                <a:ea typeface="Open Sans ExtraBold"/>
                <a:cs typeface="Open Sans ExtraBold"/>
                <a:sym typeface="Open Sans ExtraBold"/>
              </a:rPr>
              <a:t>Objective</a:t>
            </a:r>
            <a:endParaRPr/>
          </a:p>
          <a:p>
            <a:pPr indent="0" lvl="0" marL="0" rtl="0" algn="l">
              <a:lnSpc>
                <a:spcPct val="115000"/>
              </a:lnSpc>
              <a:spcBef>
                <a:spcPts val="1000"/>
              </a:spcBef>
              <a:spcAft>
                <a:spcPts val="0"/>
              </a:spcAft>
              <a:buSzPts val="1800"/>
              <a:buNone/>
            </a:pPr>
            <a:r>
              <a:rPr lang="en-CA" sz="1200">
                <a:solidFill>
                  <a:schemeClr val="lt1"/>
                </a:solidFill>
                <a:latin typeface="Open Sans"/>
                <a:ea typeface="Open Sans"/>
                <a:cs typeface="Open Sans"/>
                <a:sym typeface="Open Sans"/>
              </a:rPr>
              <a:t>Candy Car Share wants to understand:</a:t>
            </a:r>
            <a:endParaRPr/>
          </a:p>
          <a:p>
            <a:pPr indent="-301625" lvl="0" marL="457200" rtl="0" algn="l">
              <a:lnSpc>
                <a:spcPct val="130000"/>
              </a:lnSpc>
              <a:spcBef>
                <a:spcPts val="1000"/>
              </a:spcBef>
              <a:spcAft>
                <a:spcPts val="0"/>
              </a:spcAft>
              <a:buClr>
                <a:schemeClr val="lt1"/>
              </a:buClr>
              <a:buSzPts val="1150"/>
              <a:buFont typeface="Open Sans"/>
              <a:buChar char="●"/>
            </a:pPr>
            <a:r>
              <a:rPr lang="en-CA" sz="1200">
                <a:solidFill>
                  <a:schemeClr val="lt1"/>
                </a:solidFill>
                <a:latin typeface="Open Sans"/>
                <a:ea typeface="Open Sans"/>
                <a:cs typeface="Open Sans"/>
                <a:sym typeface="Open Sans"/>
              </a:rPr>
              <a:t>How may violation fees impact member’s life-time value?</a:t>
            </a:r>
            <a:endParaRPr sz="1200">
              <a:solidFill>
                <a:schemeClr val="lt1"/>
              </a:solidFill>
              <a:latin typeface="Open Sans"/>
              <a:ea typeface="Open Sans"/>
              <a:cs typeface="Open Sans"/>
              <a:sym typeface="Open Sans"/>
            </a:endParaRPr>
          </a:p>
          <a:p>
            <a:pPr indent="-301625" lvl="0" marL="457200" rtl="0" algn="l">
              <a:lnSpc>
                <a:spcPct val="130000"/>
              </a:lnSpc>
              <a:spcBef>
                <a:spcPts val="1000"/>
              </a:spcBef>
              <a:spcAft>
                <a:spcPts val="0"/>
              </a:spcAft>
              <a:buClr>
                <a:schemeClr val="lt1"/>
              </a:buClr>
              <a:buSzPts val="1150"/>
              <a:buFont typeface="Open Sans"/>
              <a:buChar char="●"/>
            </a:pPr>
            <a:r>
              <a:rPr lang="en-CA" sz="1200">
                <a:solidFill>
                  <a:schemeClr val="lt1"/>
                </a:solidFill>
                <a:latin typeface="Open Sans"/>
                <a:ea typeface="Open Sans"/>
                <a:cs typeface="Open Sans"/>
                <a:sym typeface="Open Sans"/>
              </a:rPr>
              <a:t>How may Candy Car Share optimize fee policy to avoid negative impact?</a:t>
            </a:r>
            <a:endParaRPr/>
          </a:p>
          <a:p>
            <a:pPr indent="0" lvl="0" marL="155575" rtl="0" algn="l">
              <a:lnSpc>
                <a:spcPct val="130000"/>
              </a:lnSpc>
              <a:spcBef>
                <a:spcPts val="1000"/>
              </a:spcBef>
              <a:spcAft>
                <a:spcPts val="0"/>
              </a:spcAft>
              <a:buClr>
                <a:schemeClr val="lt1"/>
              </a:buClr>
              <a:buSzPts val="1150"/>
              <a:buNone/>
            </a:pPr>
            <a:r>
              <a:rPr lang="en-CA" sz="1150">
                <a:solidFill>
                  <a:schemeClr val="lt1"/>
                </a:solidFill>
                <a:latin typeface="Open Sans"/>
                <a:ea typeface="Open Sans"/>
                <a:cs typeface="Open Sans"/>
                <a:sym typeface="Open Sans"/>
              </a:rPr>
              <a:t>       </a:t>
            </a:r>
            <a:r>
              <a:rPr b="1" i="1" lang="en-CA" sz="900">
                <a:solidFill>
                  <a:schemeClr val="lt1"/>
                </a:solidFill>
                <a:latin typeface="Open Sans"/>
                <a:ea typeface="Open Sans"/>
                <a:cs typeface="Open Sans"/>
                <a:sym typeface="Open Sans"/>
              </a:rPr>
              <a:t> </a:t>
            </a:r>
            <a:r>
              <a:rPr i="1" lang="en-CA" sz="900">
                <a:solidFill>
                  <a:schemeClr val="lt1"/>
                </a:solidFill>
                <a:latin typeface="Open Sans"/>
                <a:ea typeface="Open Sans"/>
                <a:cs typeface="Open Sans"/>
                <a:sym typeface="Open Sans"/>
              </a:rPr>
              <a:t>- Stop charging      - Reduce amount      - Waive processing fee       - No change</a:t>
            </a:r>
            <a:endParaRPr i="1" sz="900">
              <a:solidFill>
                <a:schemeClr val="lt1"/>
              </a:solidFill>
              <a:latin typeface="Open Sans"/>
              <a:ea typeface="Open Sans"/>
              <a:cs typeface="Open Sans"/>
              <a:sym typeface="Open Sans"/>
            </a:endParaRPr>
          </a:p>
          <a:p>
            <a:pPr indent="0" lvl="0" marL="0" rtl="0" algn="l">
              <a:lnSpc>
                <a:spcPct val="115000"/>
              </a:lnSpc>
              <a:spcBef>
                <a:spcPts val="1000"/>
              </a:spcBef>
              <a:spcAft>
                <a:spcPts val="0"/>
              </a:spcAft>
              <a:buClr>
                <a:schemeClr val="dk1"/>
              </a:buClr>
              <a:buSzPts val="1100"/>
              <a:buFont typeface="Arial"/>
              <a:buNone/>
            </a:pPr>
            <a:r>
              <a:t/>
            </a:r>
            <a:endParaRPr sz="1150">
              <a:solidFill>
                <a:schemeClr val="lt1"/>
              </a:solidFill>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0" name="Shape 80"/>
        <p:cNvGrpSpPr/>
        <p:nvPr/>
      </p:nvGrpSpPr>
      <p:grpSpPr>
        <a:xfrm>
          <a:off x="0" y="0"/>
          <a:ext cx="0" cy="0"/>
          <a:chOff x="0" y="0"/>
          <a:chExt cx="0" cy="0"/>
        </a:xfrm>
      </p:grpSpPr>
      <p:sp>
        <p:nvSpPr>
          <p:cNvPr id="81" name="Google Shape;81;p4"/>
          <p:cNvSpPr txBox="1"/>
          <p:nvPr>
            <p:ph type="title"/>
          </p:nvPr>
        </p:nvSpPr>
        <p:spPr>
          <a:xfrm>
            <a:off x="311700" y="243550"/>
            <a:ext cx="8520600" cy="831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Clr>
                <a:schemeClr val="dk1"/>
              </a:buClr>
              <a:buSzPts val="1100"/>
              <a:buFont typeface="Arial"/>
              <a:buNone/>
            </a:pPr>
            <a:r>
              <a:rPr lang="en-CA" sz="2600">
                <a:solidFill>
                  <a:srgbClr val="11BAE0"/>
                </a:solidFill>
                <a:latin typeface="Open Sans Medium"/>
                <a:ea typeface="Open Sans Medium"/>
                <a:cs typeface="Open Sans Medium"/>
                <a:sym typeface="Open Sans Medium"/>
              </a:rPr>
              <a:t>Scope &amp; Assumptions</a:t>
            </a:r>
            <a:endParaRPr sz="2600">
              <a:solidFill>
                <a:srgbClr val="11BAE0"/>
              </a:solidFill>
              <a:latin typeface="Open Sans Medium"/>
              <a:ea typeface="Open Sans Medium"/>
              <a:cs typeface="Open Sans Medium"/>
              <a:sym typeface="Open Sans Medium"/>
            </a:endParaRPr>
          </a:p>
        </p:txBody>
      </p:sp>
      <p:sp>
        <p:nvSpPr>
          <p:cNvPr id="82" name="Google Shape;82;p4"/>
          <p:cNvSpPr txBox="1"/>
          <p:nvPr>
            <p:ph idx="1" type="body"/>
          </p:nvPr>
        </p:nvSpPr>
        <p:spPr>
          <a:xfrm>
            <a:off x="311700" y="978598"/>
            <a:ext cx="8099100" cy="3746700"/>
          </a:xfrm>
          <a:prstGeom prst="rect">
            <a:avLst/>
          </a:prstGeom>
          <a:noFill/>
          <a:ln>
            <a:noFill/>
          </a:ln>
        </p:spPr>
        <p:txBody>
          <a:bodyPr anchorCtr="0" anchor="t" bIns="91425" lIns="91425" spcFirstLastPara="1" rIns="91425" wrap="square" tIns="91425">
            <a:normAutofit lnSpcReduction="20000"/>
          </a:bodyPr>
          <a:lstStyle/>
          <a:p>
            <a:pPr indent="0" lvl="0" marL="0" rtl="0" algn="l">
              <a:lnSpc>
                <a:spcPct val="115000"/>
              </a:lnSpc>
              <a:spcBef>
                <a:spcPts val="1000"/>
              </a:spcBef>
              <a:spcAft>
                <a:spcPts val="0"/>
              </a:spcAft>
              <a:buSzPts val="1800"/>
              <a:buNone/>
            </a:pPr>
            <a:r>
              <a:rPr lang="en-CA" sz="1200">
                <a:solidFill>
                  <a:schemeClr val="lt1"/>
                </a:solidFill>
                <a:latin typeface="Open Sans ExtraBold"/>
                <a:ea typeface="Open Sans ExtraBold"/>
                <a:cs typeface="Open Sans ExtraBold"/>
                <a:sym typeface="Open Sans ExtraBold"/>
              </a:rPr>
              <a:t>Scope</a:t>
            </a:r>
            <a:endParaRPr sz="1200">
              <a:solidFill>
                <a:schemeClr val="lt1"/>
              </a:solidFill>
              <a:latin typeface="Open Sans ExtraBold"/>
              <a:ea typeface="Open Sans ExtraBold"/>
              <a:cs typeface="Open Sans ExtraBold"/>
              <a:sym typeface="Open Sans ExtraBold"/>
            </a:endParaRPr>
          </a:p>
          <a:p>
            <a:pPr indent="-301625" lvl="0" marL="457200" rtl="0" algn="l">
              <a:lnSpc>
                <a:spcPct val="130000"/>
              </a:lnSpc>
              <a:spcBef>
                <a:spcPts val="1000"/>
              </a:spcBef>
              <a:spcAft>
                <a:spcPts val="0"/>
              </a:spcAft>
              <a:buClr>
                <a:schemeClr val="lt1"/>
              </a:buClr>
              <a:buSzPts val="1150"/>
              <a:buFont typeface="Open Sans"/>
              <a:buChar char="●"/>
            </a:pPr>
            <a:r>
              <a:rPr lang="en-CA" sz="1200">
                <a:solidFill>
                  <a:schemeClr val="lt1"/>
                </a:solidFill>
                <a:latin typeface="Open Sans"/>
                <a:ea typeface="Open Sans"/>
                <a:cs typeface="Open Sans"/>
                <a:sym typeface="Open Sans"/>
              </a:rPr>
              <a:t>This analysis focuses on optimizing fees amount and does not consider stopping charging.</a:t>
            </a:r>
            <a:endParaRPr sz="1200">
              <a:solidFill>
                <a:schemeClr val="lt1"/>
              </a:solidFill>
              <a:latin typeface="Open Sans"/>
              <a:ea typeface="Open Sans"/>
              <a:cs typeface="Open Sans"/>
              <a:sym typeface="Open Sans"/>
            </a:endParaRPr>
          </a:p>
          <a:p>
            <a:pPr indent="-301625" lvl="0" marL="457200" rtl="0" algn="l">
              <a:lnSpc>
                <a:spcPct val="130000"/>
              </a:lnSpc>
              <a:spcBef>
                <a:spcPts val="1000"/>
              </a:spcBef>
              <a:spcAft>
                <a:spcPts val="0"/>
              </a:spcAft>
              <a:buClr>
                <a:schemeClr val="lt1"/>
              </a:buClr>
              <a:buSzPts val="1150"/>
              <a:buFont typeface="Open Sans"/>
              <a:buChar char="●"/>
            </a:pPr>
            <a:r>
              <a:rPr lang="en-CA" sz="1200">
                <a:solidFill>
                  <a:schemeClr val="lt1"/>
                </a:solidFill>
                <a:latin typeface="Open Sans"/>
                <a:ea typeface="Open Sans"/>
                <a:cs typeface="Open Sans"/>
                <a:sym typeface="Open Sans"/>
              </a:rPr>
              <a:t>This analysis focuses on “Tow Fee” as it accounts for 75% violation cases and brings significant cost to Candy Car Share ($215 per case).</a:t>
            </a:r>
            <a:endParaRPr/>
          </a:p>
          <a:p>
            <a:pPr indent="0" lvl="0" marL="155575" rtl="0" algn="l">
              <a:lnSpc>
                <a:spcPct val="130000"/>
              </a:lnSpc>
              <a:spcBef>
                <a:spcPts val="0"/>
              </a:spcBef>
              <a:spcAft>
                <a:spcPts val="0"/>
              </a:spcAft>
              <a:buClr>
                <a:schemeClr val="lt1"/>
              </a:buClr>
              <a:buSzPts val="1150"/>
              <a:buNone/>
            </a:pPr>
            <a:r>
              <a:t/>
            </a:r>
            <a:endParaRPr sz="1200">
              <a:solidFill>
                <a:schemeClr val="lt1"/>
              </a:solidFill>
              <a:latin typeface="Open Sans"/>
              <a:ea typeface="Open Sans"/>
              <a:cs typeface="Open Sans"/>
              <a:sym typeface="Open Sans"/>
            </a:endParaRPr>
          </a:p>
          <a:p>
            <a:pPr indent="0" lvl="0" marL="0" rtl="0" algn="l">
              <a:lnSpc>
                <a:spcPct val="115000"/>
              </a:lnSpc>
              <a:spcBef>
                <a:spcPts val="1000"/>
              </a:spcBef>
              <a:spcAft>
                <a:spcPts val="0"/>
              </a:spcAft>
              <a:buSzPts val="1800"/>
              <a:buNone/>
            </a:pPr>
            <a:r>
              <a:rPr lang="en-CA" sz="1200">
                <a:solidFill>
                  <a:schemeClr val="lt1"/>
                </a:solidFill>
                <a:latin typeface="Open Sans ExtraBold"/>
                <a:ea typeface="Open Sans ExtraBold"/>
                <a:cs typeface="Open Sans ExtraBold"/>
                <a:sym typeface="Open Sans ExtraBold"/>
              </a:rPr>
              <a:t>Assumptions</a:t>
            </a:r>
            <a:endParaRPr sz="1200">
              <a:solidFill>
                <a:schemeClr val="lt1"/>
              </a:solidFill>
              <a:latin typeface="Open Sans"/>
              <a:ea typeface="Open Sans"/>
              <a:cs typeface="Open Sans"/>
              <a:sym typeface="Open Sans"/>
            </a:endParaRPr>
          </a:p>
          <a:p>
            <a:pPr indent="-301625" lvl="0" marL="457200" rtl="0" algn="l">
              <a:lnSpc>
                <a:spcPct val="130000"/>
              </a:lnSpc>
              <a:spcBef>
                <a:spcPts val="1000"/>
              </a:spcBef>
              <a:spcAft>
                <a:spcPts val="0"/>
              </a:spcAft>
              <a:buClr>
                <a:schemeClr val="lt1"/>
              </a:buClr>
              <a:buSzPts val="1150"/>
              <a:buFont typeface="Open Sans"/>
              <a:buChar char="●"/>
            </a:pPr>
            <a:r>
              <a:rPr lang="en-CA" sz="1200">
                <a:solidFill>
                  <a:schemeClr val="lt1"/>
                </a:solidFill>
                <a:latin typeface="Open Sans"/>
                <a:ea typeface="Open Sans"/>
                <a:cs typeface="Open Sans"/>
                <a:sym typeface="Open Sans"/>
              </a:rPr>
              <a:t>Members analyzed were only charged once in March, not before or after.</a:t>
            </a:r>
            <a:endParaRPr/>
          </a:p>
          <a:p>
            <a:pPr indent="-301625" lvl="0" marL="457200" rtl="0" algn="l">
              <a:lnSpc>
                <a:spcPct val="130000"/>
              </a:lnSpc>
              <a:spcBef>
                <a:spcPts val="1000"/>
              </a:spcBef>
              <a:spcAft>
                <a:spcPts val="0"/>
              </a:spcAft>
              <a:buClr>
                <a:schemeClr val="lt1"/>
              </a:buClr>
              <a:buSzPts val="1150"/>
              <a:buFont typeface="Open Sans"/>
              <a:buChar char="●"/>
            </a:pPr>
            <a:r>
              <a:rPr lang="en-CA" sz="1200">
                <a:solidFill>
                  <a:schemeClr val="lt1"/>
                </a:solidFill>
                <a:latin typeface="Open Sans"/>
                <a:ea typeface="Open Sans"/>
                <a:cs typeface="Open Sans"/>
                <a:sym typeface="Open Sans"/>
              </a:rPr>
              <a:t>Trip pricing doesn’t change for users who got charged. </a:t>
            </a:r>
            <a:endParaRPr/>
          </a:p>
          <a:p>
            <a:pPr indent="-301625" lvl="0" marL="457200" rtl="0" algn="l">
              <a:lnSpc>
                <a:spcPct val="130000"/>
              </a:lnSpc>
              <a:spcBef>
                <a:spcPts val="1000"/>
              </a:spcBef>
              <a:spcAft>
                <a:spcPts val="0"/>
              </a:spcAft>
              <a:buClr>
                <a:schemeClr val="lt1"/>
              </a:buClr>
              <a:buSzPts val="1150"/>
              <a:buFont typeface="Open Sans"/>
              <a:buChar char="●"/>
            </a:pPr>
            <a:r>
              <a:rPr lang="en-CA" sz="1200">
                <a:solidFill>
                  <a:schemeClr val="lt1"/>
                </a:solidFill>
                <a:latin typeface="Open Sans"/>
                <a:ea typeface="Open Sans"/>
                <a:cs typeface="Open Sans"/>
                <a:sym typeface="Open Sans"/>
              </a:rPr>
              <a:t>Members who were fully refunded wouldn’t change their usage pattern because of the charging.</a:t>
            </a:r>
            <a:endParaRPr/>
          </a:p>
          <a:p>
            <a:pPr indent="-301625" lvl="0" marL="457200" rtl="0" algn="l">
              <a:lnSpc>
                <a:spcPct val="130000"/>
              </a:lnSpc>
              <a:spcBef>
                <a:spcPts val="1000"/>
              </a:spcBef>
              <a:spcAft>
                <a:spcPts val="0"/>
              </a:spcAft>
              <a:buClr>
                <a:schemeClr val="lt1"/>
              </a:buClr>
              <a:buSzPts val="1150"/>
              <a:buFont typeface="Open Sans"/>
              <a:buChar char="●"/>
            </a:pPr>
            <a:r>
              <a:rPr lang="en-CA" sz="1200">
                <a:solidFill>
                  <a:schemeClr val="lt1"/>
                </a:solidFill>
                <a:latin typeface="Open Sans"/>
                <a:ea typeface="Open Sans"/>
                <a:cs typeface="Open Sans"/>
                <a:sym typeface="Open Sans"/>
              </a:rPr>
              <a:t>It is against Candy Car Share’s policy to set different charging rules based on member’s age. </a:t>
            </a:r>
            <a:endParaRPr sz="1200">
              <a:solidFill>
                <a:schemeClr val="lt1"/>
              </a:solidFill>
              <a:latin typeface="Open Sans"/>
              <a:ea typeface="Open Sans"/>
              <a:cs typeface="Open Sans"/>
              <a:sym typeface="Open Sans"/>
            </a:endParaRPr>
          </a:p>
          <a:p>
            <a:pPr indent="-228600" lvl="0" marL="457200" rtl="0" algn="l">
              <a:lnSpc>
                <a:spcPct val="130000"/>
              </a:lnSpc>
              <a:spcBef>
                <a:spcPts val="0"/>
              </a:spcBef>
              <a:spcAft>
                <a:spcPts val="0"/>
              </a:spcAft>
              <a:buClr>
                <a:schemeClr val="lt1"/>
              </a:buClr>
              <a:buSzPts val="1150"/>
              <a:buFont typeface="Open Sans"/>
              <a:buNone/>
            </a:pPr>
            <a:r>
              <a:t/>
            </a:r>
            <a:endParaRPr sz="1150">
              <a:solidFill>
                <a:schemeClr val="lt1"/>
              </a:solidFill>
              <a:latin typeface="Open Sans"/>
              <a:ea typeface="Open Sans"/>
              <a:cs typeface="Open Sans"/>
              <a:sym typeface="Open Sans"/>
            </a:endParaRPr>
          </a:p>
          <a:p>
            <a:pPr indent="0" lvl="0" marL="0" rtl="0" algn="l">
              <a:lnSpc>
                <a:spcPct val="115000"/>
              </a:lnSpc>
              <a:spcBef>
                <a:spcPts val="1000"/>
              </a:spcBef>
              <a:spcAft>
                <a:spcPts val="0"/>
              </a:spcAft>
              <a:buSzPts val="1800"/>
              <a:buNone/>
            </a:pPr>
            <a:r>
              <a:t/>
            </a:r>
            <a:endParaRPr sz="1150">
              <a:solidFill>
                <a:schemeClr val="lt1"/>
              </a:solidFill>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6" name="Shape 86"/>
        <p:cNvGrpSpPr/>
        <p:nvPr/>
      </p:nvGrpSpPr>
      <p:grpSpPr>
        <a:xfrm>
          <a:off x="0" y="0"/>
          <a:ext cx="0" cy="0"/>
          <a:chOff x="0" y="0"/>
          <a:chExt cx="0" cy="0"/>
        </a:xfrm>
      </p:grpSpPr>
      <p:sp>
        <p:nvSpPr>
          <p:cNvPr id="87" name="Google Shape;87;p5"/>
          <p:cNvSpPr txBox="1"/>
          <p:nvPr>
            <p:ph type="title"/>
          </p:nvPr>
        </p:nvSpPr>
        <p:spPr>
          <a:xfrm>
            <a:off x="311700" y="243550"/>
            <a:ext cx="8520600" cy="831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CA" sz="2600">
                <a:solidFill>
                  <a:srgbClr val="11BAE0"/>
                </a:solidFill>
                <a:latin typeface="Open Sans Medium"/>
                <a:ea typeface="Open Sans Medium"/>
                <a:cs typeface="Open Sans Medium"/>
                <a:sym typeface="Open Sans Medium"/>
              </a:rPr>
              <a:t>Trip Data Exploration</a:t>
            </a:r>
            <a:endParaRPr sz="2600">
              <a:solidFill>
                <a:srgbClr val="11BAE0"/>
              </a:solidFill>
              <a:latin typeface="Open Sans Medium"/>
              <a:ea typeface="Open Sans Medium"/>
              <a:cs typeface="Open Sans Medium"/>
              <a:sym typeface="Open Sans Medium"/>
            </a:endParaRPr>
          </a:p>
        </p:txBody>
      </p:sp>
      <p:sp>
        <p:nvSpPr>
          <p:cNvPr id="88" name="Google Shape;88;p5"/>
          <p:cNvSpPr txBox="1"/>
          <p:nvPr>
            <p:ph idx="1" type="body"/>
          </p:nvPr>
        </p:nvSpPr>
        <p:spPr>
          <a:xfrm>
            <a:off x="311700" y="995475"/>
            <a:ext cx="8099100" cy="3746700"/>
          </a:xfrm>
          <a:prstGeom prst="rect">
            <a:avLst/>
          </a:prstGeom>
          <a:noFill/>
          <a:ln>
            <a:noFill/>
          </a:ln>
        </p:spPr>
        <p:txBody>
          <a:bodyPr anchorCtr="0" anchor="t" bIns="91425" lIns="91425" spcFirstLastPara="1" rIns="91425" wrap="square" tIns="91425">
            <a:normAutofit/>
          </a:bodyPr>
          <a:lstStyle/>
          <a:p>
            <a:pPr indent="0" lvl="0" marL="0" rtl="0" algn="l">
              <a:lnSpc>
                <a:spcPct val="130000"/>
              </a:lnSpc>
              <a:spcBef>
                <a:spcPts val="1000"/>
              </a:spcBef>
              <a:spcAft>
                <a:spcPts val="0"/>
              </a:spcAft>
              <a:buSzPts val="1800"/>
              <a:buNone/>
            </a:pPr>
            <a:r>
              <a:t/>
            </a:r>
            <a:endParaRPr sz="1150">
              <a:solidFill>
                <a:schemeClr val="lt1"/>
              </a:solidFill>
              <a:latin typeface="Open Sans"/>
              <a:ea typeface="Open Sans"/>
              <a:cs typeface="Open Sans"/>
              <a:sym typeface="Open Sans"/>
            </a:endParaRPr>
          </a:p>
          <a:p>
            <a:pPr indent="-228600" lvl="0" marL="457200" rtl="0" algn="l">
              <a:lnSpc>
                <a:spcPct val="130000"/>
              </a:lnSpc>
              <a:spcBef>
                <a:spcPts val="1000"/>
              </a:spcBef>
              <a:spcAft>
                <a:spcPts val="0"/>
              </a:spcAft>
              <a:buClr>
                <a:schemeClr val="lt1"/>
              </a:buClr>
              <a:buSzPts val="1150"/>
              <a:buFont typeface="Open Sans"/>
              <a:buNone/>
            </a:pPr>
            <a:r>
              <a:t/>
            </a:r>
            <a:endParaRPr sz="1150">
              <a:solidFill>
                <a:schemeClr val="lt1"/>
              </a:solidFill>
              <a:latin typeface="Open Sans"/>
              <a:ea typeface="Open Sans"/>
              <a:cs typeface="Open Sans"/>
              <a:sym typeface="Open Sans"/>
            </a:endParaRPr>
          </a:p>
          <a:p>
            <a:pPr indent="0" lvl="0" marL="0" rtl="0" algn="l">
              <a:lnSpc>
                <a:spcPct val="115000"/>
              </a:lnSpc>
              <a:spcBef>
                <a:spcPts val="1000"/>
              </a:spcBef>
              <a:spcAft>
                <a:spcPts val="0"/>
              </a:spcAft>
              <a:buSzPts val="1800"/>
              <a:buNone/>
            </a:pPr>
            <a:r>
              <a:t/>
            </a:r>
            <a:endParaRPr sz="1150">
              <a:solidFill>
                <a:schemeClr val="lt1"/>
              </a:solidFill>
              <a:latin typeface="Open Sans"/>
              <a:ea typeface="Open Sans"/>
              <a:cs typeface="Open Sans"/>
              <a:sym typeface="Open Sans"/>
            </a:endParaRPr>
          </a:p>
        </p:txBody>
      </p:sp>
      <p:sp>
        <p:nvSpPr>
          <p:cNvPr id="89" name="Google Shape;89;p5"/>
          <p:cNvSpPr txBox="1"/>
          <p:nvPr/>
        </p:nvSpPr>
        <p:spPr>
          <a:xfrm>
            <a:off x="1487660" y="920355"/>
            <a:ext cx="2088600" cy="276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chemeClr val="lt1"/>
                </a:solidFill>
                <a:latin typeface="Open Sans"/>
                <a:ea typeface="Open Sans"/>
                <a:cs typeface="Open Sans"/>
                <a:sym typeface="Open Sans"/>
              </a:rPr>
              <a:t>Fully Refunded Members</a:t>
            </a:r>
            <a:endParaRPr b="0" i="0" sz="1400" u="none" cap="none" strike="noStrike">
              <a:solidFill>
                <a:srgbClr val="000000"/>
              </a:solidFill>
              <a:latin typeface="Arial"/>
              <a:ea typeface="Arial"/>
              <a:cs typeface="Arial"/>
              <a:sym typeface="Arial"/>
            </a:endParaRPr>
          </a:p>
        </p:txBody>
      </p:sp>
      <p:pic>
        <p:nvPicPr>
          <p:cNvPr id="90" name="Google Shape;90;p5"/>
          <p:cNvPicPr preferRelativeResize="0"/>
          <p:nvPr/>
        </p:nvPicPr>
        <p:blipFill rotWithShape="1">
          <a:blip r:embed="rId3">
            <a:alphaModFix/>
          </a:blip>
          <a:srcRect b="0" l="0" r="0" t="0"/>
          <a:stretch/>
        </p:blipFill>
        <p:spPr>
          <a:xfrm>
            <a:off x="311700" y="1245840"/>
            <a:ext cx="4097014" cy="2514108"/>
          </a:xfrm>
          <a:prstGeom prst="rect">
            <a:avLst/>
          </a:prstGeom>
          <a:noFill/>
          <a:ln>
            <a:noFill/>
          </a:ln>
        </p:spPr>
      </p:pic>
      <p:sp>
        <p:nvSpPr>
          <p:cNvPr id="91" name="Google Shape;91;p5"/>
          <p:cNvSpPr txBox="1"/>
          <p:nvPr/>
        </p:nvSpPr>
        <p:spPr>
          <a:xfrm>
            <a:off x="5877325" y="897305"/>
            <a:ext cx="2088600" cy="276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chemeClr val="lt1"/>
                </a:solidFill>
                <a:latin typeface="Open Sans"/>
                <a:ea typeface="Open Sans"/>
                <a:cs typeface="Open Sans"/>
                <a:sym typeface="Open Sans"/>
              </a:rPr>
              <a:t>Charged Members</a:t>
            </a:r>
            <a:endParaRPr b="0" i="0" sz="1400" u="none" cap="none" strike="noStrike">
              <a:solidFill>
                <a:srgbClr val="000000"/>
              </a:solidFill>
              <a:latin typeface="Arial"/>
              <a:ea typeface="Arial"/>
              <a:cs typeface="Arial"/>
              <a:sym typeface="Arial"/>
            </a:endParaRPr>
          </a:p>
        </p:txBody>
      </p:sp>
      <p:pic>
        <p:nvPicPr>
          <p:cNvPr id="92" name="Google Shape;92;p5"/>
          <p:cNvPicPr preferRelativeResize="0"/>
          <p:nvPr/>
        </p:nvPicPr>
        <p:blipFill rotWithShape="1">
          <a:blip r:embed="rId4">
            <a:alphaModFix/>
          </a:blip>
          <a:srcRect b="0" l="0" r="0" t="0"/>
          <a:stretch/>
        </p:blipFill>
        <p:spPr>
          <a:xfrm>
            <a:off x="4833258" y="1245838"/>
            <a:ext cx="3886264" cy="2514109"/>
          </a:xfrm>
          <a:prstGeom prst="rect">
            <a:avLst/>
          </a:prstGeom>
          <a:noFill/>
          <a:ln>
            <a:noFill/>
          </a:ln>
        </p:spPr>
      </p:pic>
      <p:sp>
        <p:nvSpPr>
          <p:cNvPr id="93" name="Google Shape;93;p5"/>
          <p:cNvSpPr txBox="1"/>
          <p:nvPr/>
        </p:nvSpPr>
        <p:spPr>
          <a:xfrm>
            <a:off x="434893" y="4058960"/>
            <a:ext cx="7455900" cy="820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CA" sz="1300" u="none" cap="none" strike="noStrike">
                <a:solidFill>
                  <a:schemeClr val="lt1"/>
                </a:solidFill>
                <a:latin typeface="Open Sans"/>
                <a:ea typeface="Open Sans"/>
                <a:cs typeface="Open Sans"/>
                <a:sym typeface="Open Sans"/>
              </a:rPr>
              <a:t>Compared with fully refunded members, total trips for charged members shows clearly decline. In comparison, average billable duration for both groups shows similar trend</a:t>
            </a:r>
            <a:endParaRPr b="0" i="0" sz="15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000000"/>
              </a:buClr>
              <a:buSzPts val="1200"/>
              <a:buFont typeface="Arial"/>
              <a:buNone/>
            </a:pPr>
            <a:r>
              <a:rPr b="0" i="0" lang="en-CA" sz="1300" u="none" cap="none" strike="noStrike">
                <a:solidFill>
                  <a:srgbClr val="11BAE0"/>
                </a:solidFill>
                <a:latin typeface="Open Sans SemiBold"/>
                <a:ea typeface="Open Sans SemiBold"/>
                <a:cs typeface="Open Sans SemiBold"/>
                <a:sym typeface="Open Sans SemiBold"/>
              </a:rPr>
              <a:t>Conclusion: fees mainly impact usage frequency, not usage duration</a:t>
            </a:r>
            <a:endParaRPr b="0" i="0" sz="15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7" name="Shape 97"/>
        <p:cNvGrpSpPr/>
        <p:nvPr/>
      </p:nvGrpSpPr>
      <p:grpSpPr>
        <a:xfrm>
          <a:off x="0" y="0"/>
          <a:ext cx="0" cy="0"/>
          <a:chOff x="0" y="0"/>
          <a:chExt cx="0" cy="0"/>
        </a:xfrm>
      </p:grpSpPr>
      <p:sp>
        <p:nvSpPr>
          <p:cNvPr id="98" name="Google Shape;98;p6"/>
          <p:cNvSpPr txBox="1"/>
          <p:nvPr>
            <p:ph type="title"/>
          </p:nvPr>
        </p:nvSpPr>
        <p:spPr>
          <a:xfrm>
            <a:off x="311700" y="243550"/>
            <a:ext cx="8520600" cy="831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CA" sz="2600">
                <a:solidFill>
                  <a:srgbClr val="11BAE0"/>
                </a:solidFill>
                <a:latin typeface="Open Sans Medium"/>
                <a:ea typeface="Open Sans Medium"/>
                <a:cs typeface="Open Sans Medium"/>
                <a:sym typeface="Open Sans Medium"/>
              </a:rPr>
              <a:t>Total Trips Trend by Membership Duration</a:t>
            </a:r>
            <a:endParaRPr sz="2600">
              <a:solidFill>
                <a:srgbClr val="11BAE0"/>
              </a:solidFill>
              <a:latin typeface="Open Sans Medium"/>
              <a:ea typeface="Open Sans Medium"/>
              <a:cs typeface="Open Sans Medium"/>
              <a:sym typeface="Open Sans Medium"/>
            </a:endParaRPr>
          </a:p>
        </p:txBody>
      </p:sp>
      <p:sp>
        <p:nvSpPr>
          <p:cNvPr id="99" name="Google Shape;99;p6"/>
          <p:cNvSpPr txBox="1"/>
          <p:nvPr>
            <p:ph idx="1" type="body"/>
          </p:nvPr>
        </p:nvSpPr>
        <p:spPr>
          <a:xfrm>
            <a:off x="311700" y="995475"/>
            <a:ext cx="8099100" cy="3746700"/>
          </a:xfrm>
          <a:prstGeom prst="rect">
            <a:avLst/>
          </a:prstGeom>
          <a:noFill/>
          <a:ln>
            <a:noFill/>
          </a:ln>
        </p:spPr>
        <p:txBody>
          <a:bodyPr anchorCtr="0" anchor="t" bIns="91425" lIns="91425" spcFirstLastPara="1" rIns="91425" wrap="square" tIns="91425">
            <a:normAutofit/>
          </a:bodyPr>
          <a:lstStyle/>
          <a:p>
            <a:pPr indent="0" lvl="0" marL="0" rtl="0" algn="l">
              <a:lnSpc>
                <a:spcPct val="130000"/>
              </a:lnSpc>
              <a:spcBef>
                <a:spcPts val="1000"/>
              </a:spcBef>
              <a:spcAft>
                <a:spcPts val="0"/>
              </a:spcAft>
              <a:buSzPts val="1800"/>
              <a:buNone/>
            </a:pPr>
            <a:r>
              <a:t/>
            </a:r>
            <a:endParaRPr sz="1150">
              <a:solidFill>
                <a:schemeClr val="lt1"/>
              </a:solidFill>
              <a:latin typeface="Open Sans"/>
              <a:ea typeface="Open Sans"/>
              <a:cs typeface="Open Sans"/>
              <a:sym typeface="Open Sans"/>
            </a:endParaRPr>
          </a:p>
          <a:p>
            <a:pPr indent="-228600" lvl="0" marL="457200" rtl="0" algn="l">
              <a:lnSpc>
                <a:spcPct val="130000"/>
              </a:lnSpc>
              <a:spcBef>
                <a:spcPts val="1000"/>
              </a:spcBef>
              <a:spcAft>
                <a:spcPts val="0"/>
              </a:spcAft>
              <a:buClr>
                <a:schemeClr val="lt1"/>
              </a:buClr>
              <a:buSzPts val="1150"/>
              <a:buFont typeface="Open Sans"/>
              <a:buNone/>
            </a:pPr>
            <a:r>
              <a:t/>
            </a:r>
            <a:endParaRPr sz="1150">
              <a:solidFill>
                <a:schemeClr val="lt1"/>
              </a:solidFill>
              <a:latin typeface="Open Sans"/>
              <a:ea typeface="Open Sans"/>
              <a:cs typeface="Open Sans"/>
              <a:sym typeface="Open Sans"/>
            </a:endParaRPr>
          </a:p>
          <a:p>
            <a:pPr indent="0" lvl="0" marL="0" rtl="0" algn="l">
              <a:lnSpc>
                <a:spcPct val="115000"/>
              </a:lnSpc>
              <a:spcBef>
                <a:spcPts val="1000"/>
              </a:spcBef>
              <a:spcAft>
                <a:spcPts val="0"/>
              </a:spcAft>
              <a:buSzPts val="1800"/>
              <a:buNone/>
            </a:pPr>
            <a:r>
              <a:t/>
            </a:r>
            <a:endParaRPr sz="1150">
              <a:solidFill>
                <a:schemeClr val="lt1"/>
              </a:solidFill>
              <a:latin typeface="Open Sans"/>
              <a:ea typeface="Open Sans"/>
              <a:cs typeface="Open Sans"/>
              <a:sym typeface="Open Sans"/>
            </a:endParaRPr>
          </a:p>
        </p:txBody>
      </p:sp>
      <p:sp>
        <p:nvSpPr>
          <p:cNvPr id="100" name="Google Shape;100;p6"/>
          <p:cNvSpPr txBox="1"/>
          <p:nvPr/>
        </p:nvSpPr>
        <p:spPr>
          <a:xfrm>
            <a:off x="380950" y="3680669"/>
            <a:ext cx="7456040" cy="1272143"/>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chemeClr val="lt1"/>
              </a:buClr>
              <a:buSzPts val="1200"/>
              <a:buFont typeface="Arial"/>
              <a:buChar char="•"/>
            </a:pPr>
            <a:r>
              <a:rPr b="0" i="0" lang="en-CA" sz="1200" u="none" cap="none" strike="noStrike">
                <a:solidFill>
                  <a:srgbClr val="FFFFFF"/>
                </a:solidFill>
                <a:latin typeface="Open Sans"/>
                <a:ea typeface="Open Sans"/>
                <a:cs typeface="Open Sans"/>
                <a:sym typeface="Open Sans"/>
              </a:rPr>
              <a:t>Fees amount for new and loyal members has no significant difference (p-value = 0.39)</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1000"/>
              </a:spcBef>
              <a:spcAft>
                <a:spcPts val="0"/>
              </a:spcAft>
              <a:buClr>
                <a:schemeClr val="lt1"/>
              </a:buClr>
              <a:buSzPts val="1200"/>
              <a:buFont typeface="Arial"/>
              <a:buChar char="•"/>
            </a:pPr>
            <a:r>
              <a:rPr b="0" i="0" lang="en-CA" sz="1200" u="none" cap="none" strike="noStrike">
                <a:solidFill>
                  <a:srgbClr val="FFFFFF"/>
                </a:solidFill>
                <a:latin typeface="Open Sans"/>
                <a:ea typeface="Open Sans"/>
                <a:cs typeface="Open Sans"/>
                <a:sym typeface="Open Sans"/>
              </a:rPr>
              <a:t>For both new and loyal members, total trips has shown similar declining trend, though for loyal member the decline persists longer. </a:t>
            </a:r>
            <a:endParaRPr b="0" i="0" sz="1200" u="none" cap="none" strike="noStrike">
              <a:solidFill>
                <a:srgbClr val="FFFFFF"/>
              </a:solidFill>
              <a:latin typeface="Open Sans"/>
              <a:ea typeface="Open Sans"/>
              <a:cs typeface="Open Sans"/>
              <a:sym typeface="Open Sans"/>
            </a:endParaRPr>
          </a:p>
          <a:p>
            <a:pPr indent="-171450" lvl="0" marL="171450" marR="0" rtl="0" algn="l">
              <a:lnSpc>
                <a:spcPct val="100000"/>
              </a:lnSpc>
              <a:spcBef>
                <a:spcPts val="1000"/>
              </a:spcBef>
              <a:spcAft>
                <a:spcPts val="0"/>
              </a:spcAft>
              <a:buClr>
                <a:schemeClr val="lt1"/>
              </a:buClr>
              <a:buSzPts val="1200"/>
              <a:buFont typeface="Arial"/>
              <a:buChar char="•"/>
            </a:pPr>
            <a:r>
              <a:rPr b="0" i="0" lang="en-CA" sz="1200" u="none" cap="none" strike="noStrike">
                <a:solidFill>
                  <a:srgbClr val="11BAE0"/>
                </a:solidFill>
                <a:latin typeface="Open Sans SemiBold"/>
                <a:ea typeface="Open Sans SemiBold"/>
                <a:cs typeface="Open Sans SemiBold"/>
                <a:sym typeface="Open Sans SemiBold"/>
              </a:rPr>
              <a:t>Conclusion: fee impact on new members is no greater than loyal members, and therefore there is no need set different policies based on membership duration. </a:t>
            </a:r>
            <a:endParaRPr b="0" i="0" sz="1400" u="none" cap="none" strike="noStrike">
              <a:solidFill>
                <a:srgbClr val="000000"/>
              </a:solidFill>
              <a:latin typeface="Arial"/>
              <a:ea typeface="Arial"/>
              <a:cs typeface="Arial"/>
              <a:sym typeface="Arial"/>
            </a:endParaRPr>
          </a:p>
        </p:txBody>
      </p:sp>
      <p:sp>
        <p:nvSpPr>
          <p:cNvPr id="101" name="Google Shape;101;p6"/>
          <p:cNvSpPr txBox="1"/>
          <p:nvPr/>
        </p:nvSpPr>
        <p:spPr>
          <a:xfrm>
            <a:off x="380950" y="968111"/>
            <a:ext cx="2088600"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chemeClr val="lt1"/>
                </a:solidFill>
                <a:latin typeface="Open Sans"/>
                <a:ea typeface="Open Sans"/>
                <a:cs typeface="Open Sans"/>
                <a:sym typeface="Open Sans"/>
              </a:rPr>
              <a:t>New Members (&lt; 1 year)</a:t>
            </a:r>
            <a:endParaRPr b="0" i="0" sz="1400" u="none" cap="none" strike="noStrike">
              <a:solidFill>
                <a:srgbClr val="000000"/>
              </a:solidFill>
              <a:latin typeface="Arial"/>
              <a:ea typeface="Arial"/>
              <a:cs typeface="Arial"/>
              <a:sym typeface="Arial"/>
            </a:endParaRPr>
          </a:p>
        </p:txBody>
      </p:sp>
      <p:sp>
        <p:nvSpPr>
          <p:cNvPr id="102" name="Google Shape;102;p6"/>
          <p:cNvSpPr txBox="1"/>
          <p:nvPr/>
        </p:nvSpPr>
        <p:spPr>
          <a:xfrm>
            <a:off x="4700964" y="969503"/>
            <a:ext cx="2088600"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chemeClr val="lt1"/>
                </a:solidFill>
                <a:latin typeface="Open Sans"/>
                <a:ea typeface="Open Sans"/>
                <a:cs typeface="Open Sans"/>
                <a:sym typeface="Open Sans"/>
              </a:rPr>
              <a:t>Loyal Members (&gt;= 1 year)</a:t>
            </a:r>
            <a:endParaRPr b="0" i="0" sz="1400" u="none" cap="none" strike="noStrike">
              <a:solidFill>
                <a:srgbClr val="000000"/>
              </a:solidFill>
              <a:latin typeface="Arial"/>
              <a:ea typeface="Arial"/>
              <a:cs typeface="Arial"/>
              <a:sym typeface="Arial"/>
            </a:endParaRPr>
          </a:p>
        </p:txBody>
      </p:sp>
      <p:sp>
        <p:nvSpPr>
          <p:cNvPr id="103" name="Google Shape;103;p6"/>
          <p:cNvSpPr txBox="1"/>
          <p:nvPr/>
        </p:nvSpPr>
        <p:spPr>
          <a:xfrm>
            <a:off x="2354438" y="969504"/>
            <a:ext cx="2088600"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chemeClr val="lt1"/>
                </a:solidFill>
                <a:latin typeface="Open Sans"/>
                <a:ea typeface="Open Sans"/>
                <a:cs typeface="Open Sans"/>
                <a:sym typeface="Open Sans"/>
              </a:rPr>
              <a:t>Avg. Fee Amt: $289</a:t>
            </a:r>
            <a:endParaRPr b="0" i="0" sz="1400" u="none" cap="none" strike="noStrike">
              <a:solidFill>
                <a:srgbClr val="000000"/>
              </a:solidFill>
              <a:latin typeface="Arial"/>
              <a:ea typeface="Arial"/>
              <a:cs typeface="Arial"/>
              <a:sym typeface="Arial"/>
            </a:endParaRPr>
          </a:p>
        </p:txBody>
      </p:sp>
      <p:sp>
        <p:nvSpPr>
          <p:cNvPr id="104" name="Google Shape;104;p6"/>
          <p:cNvSpPr txBox="1"/>
          <p:nvPr/>
        </p:nvSpPr>
        <p:spPr>
          <a:xfrm>
            <a:off x="6954450" y="968111"/>
            <a:ext cx="2088600"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chemeClr val="lt1"/>
                </a:solidFill>
                <a:latin typeface="Open Sans"/>
                <a:ea typeface="Open Sans"/>
                <a:cs typeface="Open Sans"/>
                <a:sym typeface="Open Sans"/>
              </a:rPr>
              <a:t>Avg. Fee Amt: $270</a:t>
            </a:r>
            <a:endParaRPr b="0" i="0" sz="1400" u="none" cap="none" strike="noStrike">
              <a:solidFill>
                <a:srgbClr val="000000"/>
              </a:solidFill>
              <a:latin typeface="Arial"/>
              <a:ea typeface="Arial"/>
              <a:cs typeface="Arial"/>
              <a:sym typeface="Arial"/>
            </a:endParaRPr>
          </a:p>
        </p:txBody>
      </p:sp>
      <p:pic>
        <p:nvPicPr>
          <p:cNvPr id="105" name="Google Shape;105;p6"/>
          <p:cNvPicPr preferRelativeResize="0"/>
          <p:nvPr/>
        </p:nvPicPr>
        <p:blipFill rotWithShape="1">
          <a:blip r:embed="rId3">
            <a:alphaModFix/>
          </a:blip>
          <a:srcRect b="0" l="0" r="0" t="0"/>
          <a:stretch/>
        </p:blipFill>
        <p:spPr>
          <a:xfrm>
            <a:off x="469267" y="1349744"/>
            <a:ext cx="3908455" cy="2115557"/>
          </a:xfrm>
          <a:prstGeom prst="rect">
            <a:avLst/>
          </a:prstGeom>
          <a:noFill/>
          <a:ln>
            <a:noFill/>
          </a:ln>
        </p:spPr>
      </p:pic>
      <p:pic>
        <p:nvPicPr>
          <p:cNvPr id="106" name="Google Shape;106;p6"/>
          <p:cNvPicPr preferRelativeResize="0"/>
          <p:nvPr/>
        </p:nvPicPr>
        <p:blipFill rotWithShape="1">
          <a:blip r:embed="rId4">
            <a:alphaModFix/>
          </a:blip>
          <a:srcRect b="0" l="0" r="0" t="0"/>
          <a:stretch/>
        </p:blipFill>
        <p:spPr>
          <a:xfrm>
            <a:off x="4766280" y="1349744"/>
            <a:ext cx="3644520" cy="211555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0" name="Shape 110"/>
        <p:cNvGrpSpPr/>
        <p:nvPr/>
      </p:nvGrpSpPr>
      <p:grpSpPr>
        <a:xfrm>
          <a:off x="0" y="0"/>
          <a:ext cx="0" cy="0"/>
          <a:chOff x="0" y="0"/>
          <a:chExt cx="0" cy="0"/>
        </a:xfrm>
      </p:grpSpPr>
      <p:sp>
        <p:nvSpPr>
          <p:cNvPr id="111" name="Google Shape;111;g2ef90675bad_1_15"/>
          <p:cNvSpPr txBox="1"/>
          <p:nvPr>
            <p:ph type="title"/>
          </p:nvPr>
        </p:nvSpPr>
        <p:spPr>
          <a:xfrm>
            <a:off x="311700" y="243550"/>
            <a:ext cx="8520600" cy="831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CA" sz="2600">
                <a:solidFill>
                  <a:srgbClr val="11BAE0"/>
                </a:solidFill>
                <a:latin typeface="Open Sans Medium"/>
                <a:ea typeface="Open Sans Medium"/>
                <a:cs typeface="Open Sans Medium"/>
                <a:sym typeface="Open Sans Medium"/>
              </a:rPr>
              <a:t>Membership Segmentation</a:t>
            </a:r>
            <a:endParaRPr sz="2600">
              <a:solidFill>
                <a:srgbClr val="11BAE0"/>
              </a:solidFill>
              <a:latin typeface="Open Sans Medium"/>
              <a:ea typeface="Open Sans Medium"/>
              <a:cs typeface="Open Sans Medium"/>
              <a:sym typeface="Open Sans Medium"/>
            </a:endParaRPr>
          </a:p>
        </p:txBody>
      </p:sp>
      <p:sp>
        <p:nvSpPr>
          <p:cNvPr id="112" name="Google Shape;112;g2ef90675bad_1_15"/>
          <p:cNvSpPr txBox="1"/>
          <p:nvPr>
            <p:ph idx="1" type="body"/>
          </p:nvPr>
        </p:nvSpPr>
        <p:spPr>
          <a:xfrm>
            <a:off x="311700" y="995475"/>
            <a:ext cx="8099100" cy="3746700"/>
          </a:xfrm>
          <a:prstGeom prst="rect">
            <a:avLst/>
          </a:prstGeom>
          <a:noFill/>
          <a:ln>
            <a:noFill/>
          </a:ln>
        </p:spPr>
        <p:txBody>
          <a:bodyPr anchorCtr="0" anchor="t" bIns="91425" lIns="91425" spcFirstLastPara="1" rIns="91425" wrap="square" tIns="91425">
            <a:normAutofit/>
          </a:bodyPr>
          <a:lstStyle/>
          <a:p>
            <a:pPr indent="0" lvl="0" marL="0" rtl="0" algn="l">
              <a:lnSpc>
                <a:spcPct val="130000"/>
              </a:lnSpc>
              <a:spcBef>
                <a:spcPts val="1000"/>
              </a:spcBef>
              <a:spcAft>
                <a:spcPts val="0"/>
              </a:spcAft>
              <a:buSzPts val="1800"/>
              <a:buNone/>
            </a:pPr>
            <a:r>
              <a:t/>
            </a:r>
            <a:endParaRPr sz="1150">
              <a:solidFill>
                <a:schemeClr val="lt1"/>
              </a:solidFill>
              <a:latin typeface="Open Sans"/>
              <a:ea typeface="Open Sans"/>
              <a:cs typeface="Open Sans"/>
              <a:sym typeface="Open Sans"/>
            </a:endParaRPr>
          </a:p>
          <a:p>
            <a:pPr indent="-228600" lvl="0" marL="457200" rtl="0" algn="l">
              <a:lnSpc>
                <a:spcPct val="130000"/>
              </a:lnSpc>
              <a:spcBef>
                <a:spcPts val="1000"/>
              </a:spcBef>
              <a:spcAft>
                <a:spcPts val="0"/>
              </a:spcAft>
              <a:buClr>
                <a:schemeClr val="lt1"/>
              </a:buClr>
              <a:buSzPts val="1150"/>
              <a:buFont typeface="Open Sans"/>
              <a:buNone/>
            </a:pPr>
            <a:r>
              <a:t/>
            </a:r>
            <a:endParaRPr sz="1150">
              <a:solidFill>
                <a:schemeClr val="lt1"/>
              </a:solidFill>
              <a:latin typeface="Open Sans"/>
              <a:ea typeface="Open Sans"/>
              <a:cs typeface="Open Sans"/>
              <a:sym typeface="Open Sans"/>
            </a:endParaRPr>
          </a:p>
          <a:p>
            <a:pPr indent="0" lvl="0" marL="0" rtl="0" algn="l">
              <a:lnSpc>
                <a:spcPct val="115000"/>
              </a:lnSpc>
              <a:spcBef>
                <a:spcPts val="1000"/>
              </a:spcBef>
              <a:spcAft>
                <a:spcPts val="0"/>
              </a:spcAft>
              <a:buSzPts val="1800"/>
              <a:buNone/>
            </a:pPr>
            <a:r>
              <a:t/>
            </a:r>
            <a:endParaRPr sz="1150">
              <a:solidFill>
                <a:schemeClr val="lt1"/>
              </a:solidFill>
              <a:latin typeface="Open Sans"/>
              <a:ea typeface="Open Sans"/>
              <a:cs typeface="Open Sans"/>
              <a:sym typeface="Open Sans"/>
            </a:endParaRPr>
          </a:p>
        </p:txBody>
      </p:sp>
      <p:sp>
        <p:nvSpPr>
          <p:cNvPr id="113" name="Google Shape;113;g2ef90675bad_1_15"/>
          <p:cNvSpPr txBox="1"/>
          <p:nvPr/>
        </p:nvSpPr>
        <p:spPr>
          <a:xfrm>
            <a:off x="690188" y="1095610"/>
            <a:ext cx="2088600" cy="461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rgbClr val="FFFFFF"/>
                </a:solidFill>
                <a:latin typeface="Open Sans"/>
                <a:ea typeface="Open Sans"/>
                <a:cs typeface="Open Sans"/>
                <a:sym typeface="Open Sans"/>
              </a:rPr>
              <a:t>Non-Frequent Members</a:t>
            </a:r>
            <a:endParaRPr b="0" i="1" sz="1200" u="none" cap="none" strike="noStrike">
              <a:solidFill>
                <a:srgbClr val="FFFFFF"/>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rgbClr val="FFFFFF"/>
                </a:solidFill>
                <a:latin typeface="Open Sans"/>
                <a:ea typeface="Open Sans"/>
                <a:cs typeface="Open Sans"/>
                <a:sym typeface="Open Sans"/>
              </a:rPr>
              <a:t>(&lt;= 1 trip per week) </a:t>
            </a:r>
            <a:endParaRPr b="0" i="0" sz="1400" u="none" cap="none" strike="noStrike">
              <a:solidFill>
                <a:srgbClr val="000000"/>
              </a:solidFill>
              <a:latin typeface="Arial"/>
              <a:ea typeface="Arial"/>
              <a:cs typeface="Arial"/>
              <a:sym typeface="Arial"/>
            </a:endParaRPr>
          </a:p>
        </p:txBody>
      </p:sp>
      <p:sp>
        <p:nvSpPr>
          <p:cNvPr id="114" name="Google Shape;114;g2ef90675bad_1_15"/>
          <p:cNvSpPr txBox="1"/>
          <p:nvPr/>
        </p:nvSpPr>
        <p:spPr>
          <a:xfrm>
            <a:off x="3757361" y="1095610"/>
            <a:ext cx="2805000" cy="461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i="1" lang="en-CA" sz="1200">
                <a:solidFill>
                  <a:srgbClr val="FFFFFF"/>
                </a:solidFill>
                <a:latin typeface="Open Sans"/>
                <a:ea typeface="Open Sans"/>
                <a:cs typeface="Open Sans"/>
                <a:sym typeface="Open Sans"/>
              </a:rPr>
              <a:t>Regular</a:t>
            </a:r>
            <a:r>
              <a:rPr b="0" i="1" lang="en-CA" sz="1200" u="none" cap="none" strike="noStrike">
                <a:solidFill>
                  <a:srgbClr val="FFFFFF"/>
                </a:solidFill>
                <a:latin typeface="Open Sans"/>
                <a:ea typeface="Open Sans"/>
                <a:cs typeface="Open Sans"/>
                <a:sym typeface="Open Sans"/>
              </a:rPr>
              <a:t> Members</a:t>
            </a:r>
            <a:endParaRPr b="0" i="1" sz="1200" u="none" cap="none" strike="noStrike">
              <a:solidFill>
                <a:srgbClr val="FFFFFF"/>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chemeClr val="lt1"/>
                </a:solidFill>
                <a:latin typeface="Open Sans"/>
                <a:ea typeface="Open Sans"/>
                <a:cs typeface="Open Sans"/>
                <a:sym typeface="Open Sans"/>
              </a:rPr>
              <a:t>(2-3 trips per week) </a:t>
            </a:r>
            <a:endParaRPr b="0" i="1" sz="1200" u="none" cap="none" strike="noStrike">
              <a:solidFill>
                <a:srgbClr val="FFFFFF"/>
              </a:solidFill>
              <a:latin typeface="Open Sans"/>
              <a:ea typeface="Open Sans"/>
              <a:cs typeface="Open Sans"/>
              <a:sym typeface="Open Sans"/>
            </a:endParaRPr>
          </a:p>
        </p:txBody>
      </p:sp>
      <p:sp>
        <p:nvSpPr>
          <p:cNvPr id="115" name="Google Shape;115;g2ef90675bad_1_15"/>
          <p:cNvSpPr txBox="1"/>
          <p:nvPr/>
        </p:nvSpPr>
        <p:spPr>
          <a:xfrm>
            <a:off x="6656801" y="1074856"/>
            <a:ext cx="3020100" cy="461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rgbClr val="FFFFFF"/>
                </a:solidFill>
                <a:latin typeface="Open Sans"/>
                <a:ea typeface="Open Sans"/>
                <a:cs typeface="Open Sans"/>
                <a:sym typeface="Open Sans"/>
              </a:rPr>
              <a:t>Frequent Members</a:t>
            </a:r>
            <a:endParaRPr b="0" i="1" sz="1200" u="none" cap="none" strike="noStrike">
              <a:solidFill>
                <a:srgbClr val="FFFFFF"/>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rgbClr val="FFFFFF"/>
                </a:solidFill>
                <a:latin typeface="Open Sans"/>
                <a:ea typeface="Open Sans"/>
                <a:cs typeface="Open Sans"/>
                <a:sym typeface="Open Sans"/>
              </a:rPr>
              <a:t>(&gt;3 trips per week) </a:t>
            </a:r>
            <a:endParaRPr b="0" i="0" sz="1400" u="none" cap="none" strike="noStrike">
              <a:solidFill>
                <a:srgbClr val="000000"/>
              </a:solidFill>
              <a:latin typeface="Arial"/>
              <a:ea typeface="Arial"/>
              <a:cs typeface="Arial"/>
              <a:sym typeface="Arial"/>
            </a:endParaRPr>
          </a:p>
        </p:txBody>
      </p:sp>
      <p:pic>
        <p:nvPicPr>
          <p:cNvPr descr="A person opening a car door&#10;&#10;Description automatically generated" id="116" name="Google Shape;116;g2ef90675bad_1_15"/>
          <p:cNvPicPr preferRelativeResize="0"/>
          <p:nvPr/>
        </p:nvPicPr>
        <p:blipFill rotWithShape="1">
          <a:blip r:embed="rId3">
            <a:alphaModFix/>
          </a:blip>
          <a:srcRect b="0" l="0" r="0" t="0"/>
          <a:stretch/>
        </p:blipFill>
        <p:spPr>
          <a:xfrm>
            <a:off x="628650" y="1769075"/>
            <a:ext cx="2088600" cy="2088600"/>
          </a:xfrm>
          <a:prstGeom prst="rect">
            <a:avLst/>
          </a:prstGeom>
          <a:noFill/>
          <a:ln>
            <a:noFill/>
          </a:ln>
        </p:spPr>
      </p:pic>
      <p:pic>
        <p:nvPicPr>
          <p:cNvPr descr="A person holding a briefcase standing on the side of a road&#10;&#10;Description automatically generated" id="117" name="Google Shape;117;g2ef90675bad_1_15"/>
          <p:cNvPicPr preferRelativeResize="0"/>
          <p:nvPr/>
        </p:nvPicPr>
        <p:blipFill rotWithShape="1">
          <a:blip r:embed="rId4">
            <a:alphaModFix/>
          </a:blip>
          <a:srcRect b="0" l="0" r="0" t="0"/>
          <a:stretch/>
        </p:blipFill>
        <p:spPr>
          <a:xfrm>
            <a:off x="3527700" y="1769075"/>
            <a:ext cx="2088600" cy="2088600"/>
          </a:xfrm>
          <a:prstGeom prst="rect">
            <a:avLst/>
          </a:prstGeom>
          <a:noFill/>
          <a:ln>
            <a:noFill/>
          </a:ln>
        </p:spPr>
      </p:pic>
      <p:sp>
        <p:nvSpPr>
          <p:cNvPr id="118" name="Google Shape;118;g2ef90675bad_1_15"/>
          <p:cNvSpPr txBox="1"/>
          <p:nvPr/>
        </p:nvSpPr>
        <p:spPr>
          <a:xfrm>
            <a:off x="563188" y="4047890"/>
            <a:ext cx="2088600" cy="83095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rgbClr val="FFFFFF"/>
                </a:solidFill>
                <a:latin typeface="Open Sans"/>
                <a:ea typeface="Open Sans"/>
                <a:cs typeface="Open Sans"/>
                <a:sym typeface="Open Sans"/>
              </a:rPr>
              <a:t>Sarah: a college student doesn’t own a car yet. Need ride share on occasional weekend gateway</a:t>
            </a:r>
            <a:endParaRPr b="0" i="1" sz="1200" u="none" cap="none" strike="noStrike">
              <a:solidFill>
                <a:srgbClr val="FFFFFF"/>
              </a:solidFill>
              <a:latin typeface="Open Sans"/>
              <a:ea typeface="Open Sans"/>
              <a:cs typeface="Open Sans"/>
              <a:sym typeface="Open Sans"/>
            </a:endParaRPr>
          </a:p>
        </p:txBody>
      </p:sp>
      <p:sp>
        <p:nvSpPr>
          <p:cNvPr id="119" name="Google Shape;119;g2ef90675bad_1_15"/>
          <p:cNvSpPr txBox="1"/>
          <p:nvPr/>
        </p:nvSpPr>
        <p:spPr>
          <a:xfrm>
            <a:off x="3527700" y="4069440"/>
            <a:ext cx="2153433" cy="83095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rgbClr val="FFFFFF"/>
                </a:solidFill>
                <a:latin typeface="Open Sans"/>
                <a:ea typeface="Open Sans"/>
                <a:cs typeface="Open Sans"/>
                <a:sym typeface="Open Sans"/>
              </a:rPr>
              <a:t>Mike: an IT professional with 3 days at office. Need carshare for regular commute</a:t>
            </a:r>
            <a:endParaRPr b="0" i="1" sz="1200" u="none" cap="none" strike="noStrike">
              <a:solidFill>
                <a:srgbClr val="FFFFFF"/>
              </a:solidFill>
              <a:latin typeface="Open Sans"/>
              <a:ea typeface="Open Sans"/>
              <a:cs typeface="Open Sans"/>
              <a:sym typeface="Open Sans"/>
            </a:endParaRPr>
          </a:p>
        </p:txBody>
      </p:sp>
      <p:pic>
        <p:nvPicPr>
          <p:cNvPr descr="A person holding a briefcase standing next to a car&#10;&#10;Description automatically generated" id="120" name="Google Shape;120;g2ef90675bad_1_15"/>
          <p:cNvPicPr preferRelativeResize="0"/>
          <p:nvPr/>
        </p:nvPicPr>
        <p:blipFill rotWithShape="1">
          <a:blip r:embed="rId5">
            <a:alphaModFix/>
          </a:blip>
          <a:srcRect b="0" l="0" r="0" t="0"/>
          <a:stretch/>
        </p:blipFill>
        <p:spPr>
          <a:xfrm>
            <a:off x="6282267" y="1761928"/>
            <a:ext cx="2233083" cy="2095748"/>
          </a:xfrm>
          <a:prstGeom prst="rect">
            <a:avLst/>
          </a:prstGeom>
          <a:noFill/>
          <a:ln>
            <a:noFill/>
          </a:ln>
        </p:spPr>
      </p:pic>
      <p:sp>
        <p:nvSpPr>
          <p:cNvPr id="121" name="Google Shape;121;g2ef90675bad_1_15"/>
          <p:cNvSpPr txBox="1"/>
          <p:nvPr/>
        </p:nvSpPr>
        <p:spPr>
          <a:xfrm>
            <a:off x="6361917" y="4047890"/>
            <a:ext cx="2153433" cy="64629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rgbClr val="FFFFFF"/>
                </a:solidFill>
                <a:latin typeface="Open Sans"/>
                <a:ea typeface="Open Sans"/>
                <a:cs typeface="Open Sans"/>
                <a:sym typeface="Open Sans"/>
              </a:rPr>
              <a:t>Amy: a B2B sales manager needs carshare for regular client meetings.</a:t>
            </a:r>
            <a:endParaRPr b="0" i="1" sz="1200" u="none" cap="none" strike="noStrike">
              <a:solidFill>
                <a:srgbClr val="FFFFFF"/>
              </a:solidFill>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5" name="Shape 125"/>
        <p:cNvGrpSpPr/>
        <p:nvPr/>
      </p:nvGrpSpPr>
      <p:grpSpPr>
        <a:xfrm>
          <a:off x="0" y="0"/>
          <a:ext cx="0" cy="0"/>
          <a:chOff x="0" y="0"/>
          <a:chExt cx="0" cy="0"/>
        </a:xfrm>
      </p:grpSpPr>
      <p:sp>
        <p:nvSpPr>
          <p:cNvPr id="126" name="Google Shape;126;p7"/>
          <p:cNvSpPr txBox="1"/>
          <p:nvPr>
            <p:ph type="title"/>
          </p:nvPr>
        </p:nvSpPr>
        <p:spPr>
          <a:xfrm>
            <a:off x="311700" y="243550"/>
            <a:ext cx="8520600" cy="831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CA" sz="2600">
                <a:solidFill>
                  <a:srgbClr val="11BAE0"/>
                </a:solidFill>
                <a:latin typeface="Open Sans Medium"/>
                <a:ea typeface="Open Sans Medium"/>
                <a:cs typeface="Open Sans Medium"/>
                <a:sym typeface="Open Sans Medium"/>
              </a:rPr>
              <a:t>Trips Trend for Non-frequent Members</a:t>
            </a:r>
            <a:endParaRPr sz="2600">
              <a:solidFill>
                <a:srgbClr val="11BAE0"/>
              </a:solidFill>
              <a:latin typeface="Open Sans Medium"/>
              <a:ea typeface="Open Sans Medium"/>
              <a:cs typeface="Open Sans Medium"/>
              <a:sym typeface="Open Sans Medium"/>
            </a:endParaRPr>
          </a:p>
        </p:txBody>
      </p:sp>
      <p:sp>
        <p:nvSpPr>
          <p:cNvPr id="127" name="Google Shape;127;p7"/>
          <p:cNvSpPr txBox="1"/>
          <p:nvPr>
            <p:ph idx="1" type="body"/>
          </p:nvPr>
        </p:nvSpPr>
        <p:spPr>
          <a:xfrm>
            <a:off x="311700" y="995475"/>
            <a:ext cx="8099100" cy="3746700"/>
          </a:xfrm>
          <a:prstGeom prst="rect">
            <a:avLst/>
          </a:prstGeom>
          <a:noFill/>
          <a:ln>
            <a:noFill/>
          </a:ln>
        </p:spPr>
        <p:txBody>
          <a:bodyPr anchorCtr="0" anchor="t" bIns="91425" lIns="91425" spcFirstLastPara="1" rIns="91425" wrap="square" tIns="91425">
            <a:normAutofit/>
          </a:bodyPr>
          <a:lstStyle/>
          <a:p>
            <a:pPr indent="0" lvl="0" marL="0" rtl="0" algn="l">
              <a:lnSpc>
                <a:spcPct val="130000"/>
              </a:lnSpc>
              <a:spcBef>
                <a:spcPts val="1000"/>
              </a:spcBef>
              <a:spcAft>
                <a:spcPts val="0"/>
              </a:spcAft>
              <a:buSzPts val="1800"/>
              <a:buNone/>
            </a:pPr>
            <a:r>
              <a:t/>
            </a:r>
            <a:endParaRPr sz="1150">
              <a:solidFill>
                <a:schemeClr val="lt1"/>
              </a:solidFill>
              <a:latin typeface="Open Sans"/>
              <a:ea typeface="Open Sans"/>
              <a:cs typeface="Open Sans"/>
              <a:sym typeface="Open Sans"/>
            </a:endParaRPr>
          </a:p>
          <a:p>
            <a:pPr indent="-228600" lvl="0" marL="457200" rtl="0" algn="l">
              <a:lnSpc>
                <a:spcPct val="130000"/>
              </a:lnSpc>
              <a:spcBef>
                <a:spcPts val="1000"/>
              </a:spcBef>
              <a:spcAft>
                <a:spcPts val="0"/>
              </a:spcAft>
              <a:buClr>
                <a:schemeClr val="lt1"/>
              </a:buClr>
              <a:buSzPts val="1150"/>
              <a:buFont typeface="Open Sans"/>
              <a:buNone/>
            </a:pPr>
            <a:r>
              <a:t/>
            </a:r>
            <a:endParaRPr sz="1150">
              <a:solidFill>
                <a:schemeClr val="lt1"/>
              </a:solidFill>
              <a:latin typeface="Open Sans"/>
              <a:ea typeface="Open Sans"/>
              <a:cs typeface="Open Sans"/>
              <a:sym typeface="Open Sans"/>
            </a:endParaRPr>
          </a:p>
          <a:p>
            <a:pPr indent="0" lvl="0" marL="0" rtl="0" algn="l">
              <a:lnSpc>
                <a:spcPct val="115000"/>
              </a:lnSpc>
              <a:spcBef>
                <a:spcPts val="1000"/>
              </a:spcBef>
              <a:spcAft>
                <a:spcPts val="0"/>
              </a:spcAft>
              <a:buSzPts val="1800"/>
              <a:buNone/>
            </a:pPr>
            <a:r>
              <a:t/>
            </a:r>
            <a:endParaRPr sz="1150">
              <a:solidFill>
                <a:schemeClr val="lt1"/>
              </a:solidFill>
              <a:latin typeface="Open Sans"/>
              <a:ea typeface="Open Sans"/>
              <a:cs typeface="Open Sans"/>
              <a:sym typeface="Open Sans"/>
            </a:endParaRPr>
          </a:p>
        </p:txBody>
      </p:sp>
      <p:sp>
        <p:nvSpPr>
          <p:cNvPr id="128" name="Google Shape;128;p7"/>
          <p:cNvSpPr txBox="1"/>
          <p:nvPr/>
        </p:nvSpPr>
        <p:spPr>
          <a:xfrm>
            <a:off x="1002622" y="1079274"/>
            <a:ext cx="3838800"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rgbClr val="FFFFFF"/>
                </a:solidFill>
                <a:latin typeface="Open Sans"/>
                <a:ea typeface="Open Sans"/>
                <a:cs typeface="Open Sans"/>
                <a:sym typeface="Open Sans"/>
              </a:rPr>
              <a:t>Total trips for Charged Members</a:t>
            </a:r>
            <a:endParaRPr b="0" i="0" sz="1400" u="none" cap="none" strike="noStrike">
              <a:solidFill>
                <a:srgbClr val="000000"/>
              </a:solidFill>
              <a:latin typeface="Arial"/>
              <a:ea typeface="Arial"/>
              <a:cs typeface="Arial"/>
              <a:sym typeface="Arial"/>
            </a:endParaRPr>
          </a:p>
        </p:txBody>
      </p:sp>
      <p:pic>
        <p:nvPicPr>
          <p:cNvPr id="129" name="Google Shape;129;p7"/>
          <p:cNvPicPr preferRelativeResize="0"/>
          <p:nvPr/>
        </p:nvPicPr>
        <p:blipFill rotWithShape="1">
          <a:blip r:embed="rId3">
            <a:alphaModFix/>
          </a:blip>
          <a:srcRect b="0" l="0" r="0" t="0"/>
          <a:stretch/>
        </p:blipFill>
        <p:spPr>
          <a:xfrm>
            <a:off x="424479" y="1553882"/>
            <a:ext cx="3936771" cy="2415774"/>
          </a:xfrm>
          <a:prstGeom prst="rect">
            <a:avLst/>
          </a:prstGeom>
          <a:noFill/>
          <a:ln>
            <a:noFill/>
          </a:ln>
        </p:spPr>
      </p:pic>
      <p:pic>
        <p:nvPicPr>
          <p:cNvPr id="130" name="Google Shape;130;p7"/>
          <p:cNvPicPr preferRelativeResize="0"/>
          <p:nvPr/>
        </p:nvPicPr>
        <p:blipFill rotWithShape="1">
          <a:blip r:embed="rId4">
            <a:alphaModFix/>
          </a:blip>
          <a:srcRect b="0" l="0" r="0" t="0"/>
          <a:stretch/>
        </p:blipFill>
        <p:spPr>
          <a:xfrm>
            <a:off x="4736486" y="1560338"/>
            <a:ext cx="3936771" cy="2389540"/>
          </a:xfrm>
          <a:prstGeom prst="rect">
            <a:avLst/>
          </a:prstGeom>
          <a:noFill/>
          <a:ln>
            <a:noFill/>
          </a:ln>
        </p:spPr>
      </p:pic>
      <p:sp>
        <p:nvSpPr>
          <p:cNvPr id="131" name="Google Shape;131;p7"/>
          <p:cNvSpPr txBox="1"/>
          <p:nvPr/>
        </p:nvSpPr>
        <p:spPr>
          <a:xfrm>
            <a:off x="5433108" y="1099051"/>
            <a:ext cx="3838800"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rgbClr val="FFFFFF"/>
                </a:solidFill>
                <a:latin typeface="Open Sans"/>
                <a:ea typeface="Open Sans"/>
                <a:cs typeface="Open Sans"/>
                <a:sym typeface="Open Sans"/>
              </a:rPr>
              <a:t>Total trips for Refunded Members</a:t>
            </a:r>
            <a:endParaRPr b="0" i="0" sz="1400" u="none" cap="none" strike="noStrike">
              <a:solidFill>
                <a:srgbClr val="000000"/>
              </a:solidFill>
              <a:latin typeface="Arial"/>
              <a:ea typeface="Arial"/>
              <a:cs typeface="Arial"/>
              <a:sym typeface="Arial"/>
            </a:endParaRPr>
          </a:p>
        </p:txBody>
      </p:sp>
      <p:sp>
        <p:nvSpPr>
          <p:cNvPr id="132" name="Google Shape;132;p7"/>
          <p:cNvSpPr txBox="1"/>
          <p:nvPr/>
        </p:nvSpPr>
        <p:spPr>
          <a:xfrm>
            <a:off x="603365" y="4189393"/>
            <a:ext cx="8069892"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CA" sz="1400" u="none" cap="none" strike="noStrike">
                <a:solidFill>
                  <a:srgbClr val="11BAE0"/>
                </a:solidFill>
                <a:latin typeface="Open Sans"/>
                <a:ea typeface="Open Sans"/>
                <a:cs typeface="Open Sans"/>
                <a:sym typeface="Open Sans"/>
              </a:rPr>
              <a:t>For non-frequent members, those who were charged show significant sharper decline in total trips than their refunded counterpart.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6" name="Shape 136"/>
        <p:cNvGrpSpPr/>
        <p:nvPr/>
      </p:nvGrpSpPr>
      <p:grpSpPr>
        <a:xfrm>
          <a:off x="0" y="0"/>
          <a:ext cx="0" cy="0"/>
          <a:chOff x="0" y="0"/>
          <a:chExt cx="0" cy="0"/>
        </a:xfrm>
      </p:grpSpPr>
      <p:sp>
        <p:nvSpPr>
          <p:cNvPr id="137" name="Google Shape;137;p8"/>
          <p:cNvSpPr txBox="1"/>
          <p:nvPr>
            <p:ph type="title"/>
          </p:nvPr>
        </p:nvSpPr>
        <p:spPr>
          <a:xfrm>
            <a:off x="311700" y="243550"/>
            <a:ext cx="8520600" cy="831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CA" sz="2600">
                <a:solidFill>
                  <a:srgbClr val="11BAE0"/>
                </a:solidFill>
                <a:latin typeface="Open Sans Medium"/>
                <a:ea typeface="Open Sans Medium"/>
                <a:cs typeface="Open Sans Medium"/>
                <a:sym typeface="Open Sans Medium"/>
              </a:rPr>
              <a:t>Trips Trend for Regular Members</a:t>
            </a:r>
            <a:endParaRPr sz="2600">
              <a:solidFill>
                <a:srgbClr val="11BAE0"/>
              </a:solidFill>
              <a:latin typeface="Open Sans Medium"/>
              <a:ea typeface="Open Sans Medium"/>
              <a:cs typeface="Open Sans Medium"/>
              <a:sym typeface="Open Sans Medium"/>
            </a:endParaRPr>
          </a:p>
        </p:txBody>
      </p:sp>
      <p:sp>
        <p:nvSpPr>
          <p:cNvPr id="138" name="Google Shape;138;p8"/>
          <p:cNvSpPr txBox="1"/>
          <p:nvPr>
            <p:ph idx="1" type="body"/>
          </p:nvPr>
        </p:nvSpPr>
        <p:spPr>
          <a:xfrm>
            <a:off x="311700" y="995475"/>
            <a:ext cx="8099100" cy="3746700"/>
          </a:xfrm>
          <a:prstGeom prst="rect">
            <a:avLst/>
          </a:prstGeom>
          <a:noFill/>
          <a:ln>
            <a:noFill/>
          </a:ln>
        </p:spPr>
        <p:txBody>
          <a:bodyPr anchorCtr="0" anchor="t" bIns="91425" lIns="91425" spcFirstLastPara="1" rIns="91425" wrap="square" tIns="91425">
            <a:normAutofit/>
          </a:bodyPr>
          <a:lstStyle/>
          <a:p>
            <a:pPr indent="0" lvl="0" marL="0" rtl="0" algn="l">
              <a:lnSpc>
                <a:spcPct val="130000"/>
              </a:lnSpc>
              <a:spcBef>
                <a:spcPts val="1000"/>
              </a:spcBef>
              <a:spcAft>
                <a:spcPts val="0"/>
              </a:spcAft>
              <a:buSzPts val="1800"/>
              <a:buNone/>
            </a:pPr>
            <a:r>
              <a:t/>
            </a:r>
            <a:endParaRPr sz="1150">
              <a:solidFill>
                <a:schemeClr val="lt1"/>
              </a:solidFill>
              <a:latin typeface="Open Sans"/>
              <a:ea typeface="Open Sans"/>
              <a:cs typeface="Open Sans"/>
              <a:sym typeface="Open Sans"/>
            </a:endParaRPr>
          </a:p>
          <a:p>
            <a:pPr indent="-228600" lvl="0" marL="457200" rtl="0" algn="l">
              <a:lnSpc>
                <a:spcPct val="130000"/>
              </a:lnSpc>
              <a:spcBef>
                <a:spcPts val="1000"/>
              </a:spcBef>
              <a:spcAft>
                <a:spcPts val="0"/>
              </a:spcAft>
              <a:buClr>
                <a:schemeClr val="lt1"/>
              </a:buClr>
              <a:buSzPts val="1150"/>
              <a:buFont typeface="Open Sans"/>
              <a:buNone/>
            </a:pPr>
            <a:r>
              <a:t/>
            </a:r>
            <a:endParaRPr sz="1150">
              <a:solidFill>
                <a:schemeClr val="lt1"/>
              </a:solidFill>
              <a:latin typeface="Open Sans"/>
              <a:ea typeface="Open Sans"/>
              <a:cs typeface="Open Sans"/>
              <a:sym typeface="Open Sans"/>
            </a:endParaRPr>
          </a:p>
          <a:p>
            <a:pPr indent="0" lvl="0" marL="0" rtl="0" algn="l">
              <a:lnSpc>
                <a:spcPct val="115000"/>
              </a:lnSpc>
              <a:spcBef>
                <a:spcPts val="1000"/>
              </a:spcBef>
              <a:spcAft>
                <a:spcPts val="0"/>
              </a:spcAft>
              <a:buSzPts val="1800"/>
              <a:buNone/>
            </a:pPr>
            <a:r>
              <a:t/>
            </a:r>
            <a:endParaRPr sz="1150">
              <a:solidFill>
                <a:schemeClr val="lt1"/>
              </a:solidFill>
              <a:latin typeface="Open Sans"/>
              <a:ea typeface="Open Sans"/>
              <a:cs typeface="Open Sans"/>
              <a:sym typeface="Open Sans"/>
            </a:endParaRPr>
          </a:p>
        </p:txBody>
      </p:sp>
      <p:sp>
        <p:nvSpPr>
          <p:cNvPr id="139" name="Google Shape;139;p8"/>
          <p:cNvSpPr txBox="1"/>
          <p:nvPr/>
        </p:nvSpPr>
        <p:spPr>
          <a:xfrm>
            <a:off x="1002622" y="1079274"/>
            <a:ext cx="3838800"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rgbClr val="FFFFFF"/>
                </a:solidFill>
                <a:latin typeface="Open Sans"/>
                <a:ea typeface="Open Sans"/>
                <a:cs typeface="Open Sans"/>
                <a:sym typeface="Open Sans"/>
              </a:rPr>
              <a:t>Total trips for Charged Members</a:t>
            </a:r>
            <a:endParaRPr b="0" i="0" sz="1400" u="none" cap="none" strike="noStrike">
              <a:solidFill>
                <a:srgbClr val="000000"/>
              </a:solidFill>
              <a:latin typeface="Arial"/>
              <a:ea typeface="Arial"/>
              <a:cs typeface="Arial"/>
              <a:sym typeface="Arial"/>
            </a:endParaRPr>
          </a:p>
        </p:txBody>
      </p:sp>
      <p:sp>
        <p:nvSpPr>
          <p:cNvPr id="140" name="Google Shape;140;p8"/>
          <p:cNvSpPr txBox="1"/>
          <p:nvPr/>
        </p:nvSpPr>
        <p:spPr>
          <a:xfrm>
            <a:off x="5433108" y="1099051"/>
            <a:ext cx="3838800"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CA" sz="1200" u="none" cap="none" strike="noStrike">
                <a:solidFill>
                  <a:srgbClr val="FFFFFF"/>
                </a:solidFill>
                <a:latin typeface="Open Sans"/>
                <a:ea typeface="Open Sans"/>
                <a:cs typeface="Open Sans"/>
                <a:sym typeface="Open Sans"/>
              </a:rPr>
              <a:t>Total trips for Refunded Members</a:t>
            </a:r>
            <a:endParaRPr b="0" i="0" sz="1400" u="none" cap="none" strike="noStrike">
              <a:solidFill>
                <a:srgbClr val="000000"/>
              </a:solidFill>
              <a:latin typeface="Arial"/>
              <a:ea typeface="Arial"/>
              <a:cs typeface="Arial"/>
              <a:sym typeface="Arial"/>
            </a:endParaRPr>
          </a:p>
        </p:txBody>
      </p:sp>
      <p:sp>
        <p:nvSpPr>
          <p:cNvPr id="141" name="Google Shape;141;p8"/>
          <p:cNvSpPr txBox="1"/>
          <p:nvPr/>
        </p:nvSpPr>
        <p:spPr>
          <a:xfrm>
            <a:off x="603365" y="4189393"/>
            <a:ext cx="8069892"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CA" sz="1400" u="none" cap="none" strike="noStrike">
                <a:solidFill>
                  <a:srgbClr val="11BAE0"/>
                </a:solidFill>
                <a:latin typeface="Open Sans"/>
                <a:ea typeface="Open Sans"/>
                <a:cs typeface="Open Sans"/>
                <a:sym typeface="Open Sans"/>
              </a:rPr>
              <a:t>For regular members, those who were charged also show significant sharper decline in total trips than their refunded counterpart.</a:t>
            </a:r>
            <a:endParaRPr b="0" i="0" sz="1400" u="none" cap="none" strike="noStrike">
              <a:solidFill>
                <a:srgbClr val="000000"/>
              </a:solidFill>
              <a:latin typeface="Arial"/>
              <a:ea typeface="Arial"/>
              <a:cs typeface="Arial"/>
              <a:sym typeface="Arial"/>
            </a:endParaRPr>
          </a:p>
        </p:txBody>
      </p:sp>
      <p:pic>
        <p:nvPicPr>
          <p:cNvPr id="142" name="Google Shape;142;p8"/>
          <p:cNvPicPr preferRelativeResize="0"/>
          <p:nvPr/>
        </p:nvPicPr>
        <p:blipFill rotWithShape="1">
          <a:blip r:embed="rId3">
            <a:alphaModFix/>
          </a:blip>
          <a:srcRect b="0" l="0" r="0" t="0"/>
          <a:stretch/>
        </p:blipFill>
        <p:spPr>
          <a:xfrm>
            <a:off x="4673600" y="1521127"/>
            <a:ext cx="3737200" cy="2449740"/>
          </a:xfrm>
          <a:prstGeom prst="rect">
            <a:avLst/>
          </a:prstGeom>
          <a:noFill/>
          <a:ln>
            <a:noFill/>
          </a:ln>
        </p:spPr>
      </p:pic>
      <p:pic>
        <p:nvPicPr>
          <p:cNvPr id="143" name="Google Shape;143;p8"/>
          <p:cNvPicPr preferRelativeResize="0"/>
          <p:nvPr/>
        </p:nvPicPr>
        <p:blipFill rotWithShape="1">
          <a:blip r:embed="rId4">
            <a:alphaModFix/>
          </a:blip>
          <a:srcRect b="0" l="0" r="0" t="0"/>
          <a:stretch/>
        </p:blipFill>
        <p:spPr>
          <a:xfrm>
            <a:off x="470744" y="1508578"/>
            <a:ext cx="3940400" cy="246229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